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8"/>
  </p:notesMasterIdLst>
  <p:handoutMasterIdLst>
    <p:handoutMasterId r:id="rId9"/>
  </p:handoutMasterIdLst>
  <p:sldIdLst>
    <p:sldId id="303" r:id="rId3"/>
    <p:sldId id="822" r:id="rId4"/>
    <p:sldId id="827" r:id="rId5"/>
    <p:sldId id="828" r:id="rId6"/>
    <p:sldId id="826"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00A2E23D-B4AD-4CE3-A23D-4DFA4C5AFD82}">
          <p14:sldIdLst>
            <p14:sldId id="303"/>
            <p14:sldId id="822"/>
            <p14:sldId id="827"/>
            <p14:sldId id="828"/>
            <p14:sldId id="826"/>
          </p14:sldIdLst>
        </p14:section>
      </p14:sectionLst>
    </p:ext>
    <p:ext uri="{EFAFB233-063F-42B5-8137-9DF3F51BA10A}">
      <p15:sldGuideLst xmlns:p15="http://schemas.microsoft.com/office/powerpoint/2012/main">
        <p15:guide id="1" orient="horz" pos="2160">
          <p15:clr>
            <a:srgbClr val="A4A3A4"/>
          </p15:clr>
        </p15:guide>
        <p15:guide id="2" pos="2914">
          <p15:clr>
            <a:srgbClr val="A4A3A4"/>
          </p15:clr>
        </p15:guide>
      </p15:sldGuideLst>
    </p:ext>
    <p:ext uri="{2D200454-40CA-4A62-9FC3-DE9A4176ACB9}">
      <p15:notesGuideLst xmlns:p15="http://schemas.microsoft.com/office/powerpoint/2012/main">
        <p15:guide id="1" orient="horz" pos="3127">
          <p15:clr>
            <a:srgbClr val="A4A3A4"/>
          </p15:clr>
        </p15:guide>
        <p15:guide id="2" pos="216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00FF"/>
    <a:srgbClr val="FF3300"/>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61" d="100"/>
          <a:sy n="161" d="100"/>
        </p:scale>
        <p:origin x="2106" y="138"/>
      </p:cViewPr>
      <p:guideLst>
        <p:guide orient="horz" pos="2160"/>
        <p:guide pos="291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2418" y="-2148"/>
      </p:cViewPr>
      <p:guideLst>
        <p:guide orient="horz" pos="3127"/>
        <p:guide pos="216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9/30/2022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a:p>
        </p:txBody>
      </p:sp>
    </p:spTree>
    <p:extLst>
      <p:ext uri="{BB962C8B-B14F-4D97-AF65-F5344CB8AC3E}">
        <p14:creationId xmlns:p14="http://schemas.microsoft.com/office/powerpoint/2010/main" val="1834009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9/30/2022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a:p>
        </p:txBody>
      </p:sp>
    </p:spTree>
    <p:extLst>
      <p:ext uri="{BB962C8B-B14F-4D97-AF65-F5344CB8AC3E}">
        <p14:creationId xmlns:p14="http://schemas.microsoft.com/office/powerpoint/2010/main" val="11580855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94389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extLst>
      <p:ext uri="{BB962C8B-B14F-4D97-AF65-F5344CB8AC3E}">
        <p14:creationId xmlns:p14="http://schemas.microsoft.com/office/powerpoint/2010/main" val="180252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5</a:t>
            </a:fld>
            <a:endParaRPr lang="en-GB" altLang="en-US"/>
          </a:p>
        </p:txBody>
      </p:sp>
    </p:spTree>
    <p:extLst>
      <p:ext uri="{BB962C8B-B14F-4D97-AF65-F5344CB8AC3E}">
        <p14:creationId xmlns:p14="http://schemas.microsoft.com/office/powerpoint/2010/main" val="3241375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altLang="ko-KR" sz="1200" b="1" kern="1200" dirty="0" smtClean="0">
                <a:solidFill>
                  <a:schemeClr val="tx1"/>
                </a:solidFill>
                <a:latin typeface="Arial" panose="020B0604020202020204" pitchFamily="34" charset="0"/>
                <a:ea typeface="+mn-ea"/>
                <a:cs typeface="Arial" panose="020B0604020202020204" pitchFamily="34" charset="0"/>
              </a:rPr>
              <a:t>SA WG2 Meeting SA2#153E</a:t>
            </a:r>
          </a:p>
          <a:p>
            <a:r>
              <a:rPr lang="en-US" sz="1200" b="1" kern="1200" dirty="0" smtClean="0">
                <a:solidFill>
                  <a:schemeClr val="tx1"/>
                </a:solidFill>
                <a:latin typeface="Arial" panose="020B0604020202020204" pitchFamily="34" charset="0"/>
                <a:ea typeface="+mn-ea"/>
                <a:cs typeface="Arial" panose="020B0604020202020204" pitchFamily="34" charset="0"/>
              </a:rPr>
              <a:t>10 </a:t>
            </a:r>
            <a:r>
              <a:rPr lang="en-US" sz="1200" b="1" kern="1200" smtClean="0">
                <a:solidFill>
                  <a:schemeClr val="tx1"/>
                </a:solidFill>
                <a:latin typeface="Arial" panose="020B0604020202020204" pitchFamily="34" charset="0"/>
                <a:ea typeface="+mn-ea"/>
                <a:cs typeface="Arial" panose="020B0604020202020204" pitchFamily="34" charset="0"/>
              </a:rPr>
              <a:t>- 17 </a:t>
            </a:r>
            <a:r>
              <a:rPr lang="en-US" sz="1200" b="1" kern="1200" dirty="0" smtClean="0">
                <a:solidFill>
                  <a:schemeClr val="tx1"/>
                </a:solidFill>
                <a:latin typeface="Arial" panose="020B0604020202020204" pitchFamily="34" charset="0"/>
                <a:ea typeface="+mn-ea"/>
                <a:cs typeface="Arial" panose="020B0604020202020204" pitchFamily="34" charset="0"/>
              </a:rPr>
              <a:t>October, 2022, Electronic meeting</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smtClean="0">
                <a:solidFill>
                  <a:schemeClr val="tx1"/>
                </a:solidFill>
                <a:effectLst/>
                <a:latin typeface="Arial" panose="020B0604020202020204" pitchFamily="34" charset="0"/>
                <a:ea typeface="+mn-ea"/>
                <a:cs typeface="Arial" panose="020B0604020202020204" pitchFamily="34" charset="0"/>
              </a:rPr>
              <a:t>S2-2208706</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a:t>
            </a:r>
            <a:r>
              <a:rPr lang="en-US" altLang="zh-CN" sz="1050" b="1" kern="1200" baseline="0" dirty="0" smtClean="0">
                <a:solidFill>
                  <a:srgbClr val="0000FF"/>
                </a:solidFill>
                <a:effectLst/>
                <a:latin typeface="Arial" panose="020B0604020202020204" pitchFamily="34" charset="0"/>
                <a:ea typeface="+mn-ea"/>
                <a:cs typeface="Arial" panose="020B0604020202020204" pitchFamily="34" charset="0"/>
              </a:rPr>
              <a:t>S2-220xxxx</a:t>
            </a:r>
            <a:r>
              <a:rPr lang="en-US" altLang="zh-CN" sz="1050" b="1" kern="1200" dirty="0" smtClean="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a:t>
            </a:r>
            <a:r>
              <a:rPr lang="de-DE" altLang="ko-KR" sz="1200" b="1" kern="1200" dirty="0" smtClean="0">
                <a:solidFill>
                  <a:schemeClr val="tx1"/>
                </a:solidFill>
                <a:latin typeface="Arial" panose="020B0604020202020204" pitchFamily="34" charset="0"/>
                <a:ea typeface="+mn-ea"/>
                <a:cs typeface="Arial" panose="020B0604020202020204" pitchFamily="34" charset="0"/>
              </a:rPr>
              <a:t>1</a:t>
            </a:r>
            <a:r>
              <a:rPr lang="en-US" altLang="ko-KR" sz="1200" b="1" kern="1200" dirty="0" smtClean="0">
                <a:solidFill>
                  <a:schemeClr val="tx1"/>
                </a:solidFill>
                <a:latin typeface="Arial" panose="020B0604020202020204" pitchFamily="34" charset="0"/>
                <a:ea typeface="+mn-ea"/>
                <a:cs typeface="Arial" panose="020B0604020202020204" pitchFamily="34" charset="0"/>
              </a:rPr>
              <a:t>53</a:t>
            </a:r>
            <a:r>
              <a:rPr lang="de-DE" altLang="ko-KR" sz="1200" b="1" kern="1200" dirty="0" smtClean="0">
                <a:solidFill>
                  <a:schemeClr val="tx1"/>
                </a:solidFill>
                <a:latin typeface="Arial" panose="020B0604020202020204" pitchFamily="34" charset="0"/>
                <a:ea typeface="+mn-ea"/>
                <a:cs typeface="Arial" panose="020B0604020202020204" pitchFamily="34" charset="0"/>
              </a:rPr>
              <a:t>E </a:t>
            </a:r>
            <a:r>
              <a:rPr lang="de-DE" altLang="ko-KR" sz="1200" b="1" kern="1200" dirty="0">
                <a:solidFill>
                  <a:schemeClr val="tx1"/>
                </a:solidFill>
                <a:latin typeface="Arial" panose="020B0604020202020204" pitchFamily="34" charset="0"/>
                <a:ea typeface="+mn-ea"/>
                <a:cs typeface="Arial" panose="020B0604020202020204" pitchFamily="34" charset="0"/>
              </a:rPr>
              <a:t>(e-meeting)</a:t>
            </a:r>
          </a:p>
          <a:p>
            <a:r>
              <a:rPr lang="en-GB" sz="1200" b="1" kern="1200" dirty="0" smtClean="0">
                <a:solidFill>
                  <a:schemeClr val="tx1"/>
                </a:solidFill>
                <a:latin typeface="Arial" panose="020B0604020202020204" pitchFamily="34" charset="0"/>
                <a:ea typeface="+mn-ea"/>
                <a:cs typeface="Arial" panose="020B0604020202020204" pitchFamily="34" charset="0"/>
              </a:rPr>
              <a:t>10 </a:t>
            </a:r>
            <a:r>
              <a:rPr lang="en-GB" sz="1200" b="1" kern="1200" dirty="0">
                <a:solidFill>
                  <a:schemeClr val="tx1"/>
                </a:solidFill>
                <a:latin typeface="Arial" panose="020B0604020202020204" pitchFamily="34" charset="0"/>
                <a:ea typeface="+mn-ea"/>
                <a:cs typeface="Arial" panose="020B0604020202020204" pitchFamily="34" charset="0"/>
              </a:rPr>
              <a:t>- </a:t>
            </a:r>
            <a:r>
              <a:rPr lang="en-GB" sz="1200" b="1" kern="1200" dirty="0" smtClean="0">
                <a:solidFill>
                  <a:schemeClr val="tx1"/>
                </a:solidFill>
                <a:latin typeface="Arial" panose="020B0604020202020204" pitchFamily="34" charset="0"/>
                <a:ea typeface="+mn-ea"/>
                <a:cs typeface="Arial" panose="020B0604020202020204" pitchFamily="34" charset="0"/>
              </a:rPr>
              <a:t>14 October, </a:t>
            </a:r>
            <a:r>
              <a:rPr lang="en-GB" sz="1200" b="1" kern="1200" dirty="0">
                <a:solidFill>
                  <a:schemeClr val="tx1"/>
                </a:solidFill>
                <a:latin typeface="Arial" panose="020B0604020202020204" pitchFamily="34" charset="0"/>
                <a:ea typeface="+mn-ea"/>
                <a:cs typeface="Arial" panose="020B0604020202020204" pitchFamily="34" charset="0"/>
              </a:rPr>
              <a:t>2022</a:t>
            </a:r>
            <a:r>
              <a:rPr lang="nb-NO" altLang="ko-KR" sz="1200" b="1" kern="1200" dirty="0">
                <a:solidFill>
                  <a:schemeClr val="tx1"/>
                </a:solidFill>
                <a:latin typeface="Arial" panose="020B0604020202020204" pitchFamily="34" charset="0"/>
                <a:ea typeface="+mn-ea"/>
                <a:cs typeface="Arial" panose="020B0604020202020204" pitchFamily="34" charset="0"/>
              </a:rPr>
              <a:t>, Elbonia</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dirty="0" smtClean="0">
                <a:solidFill>
                  <a:schemeClr val="tx1"/>
                </a:solidFill>
                <a:effectLst/>
                <a:latin typeface="Arial" panose="020B0604020202020204" pitchFamily="34" charset="0"/>
                <a:ea typeface="+mn-ea"/>
                <a:cs typeface="Arial" panose="020B0604020202020204" pitchFamily="34" charset="0"/>
              </a:rPr>
              <a:t>S2-220xxxx</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S2-220xxxx</a:t>
            </a:r>
            <a:r>
              <a:rPr lang="en-US" altLang="zh-CN" sz="1050" b="1" kern="1200" dirty="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37313"/>
            <a:ext cx="5473170" cy="242887"/>
          </a:xfrm>
          <a:prstGeom prst="rect">
            <a:avLst/>
          </a:prstGeom>
          <a:noFill/>
        </p:spPr>
        <p:txBody>
          <a:bodyPr anchor="ctr">
            <a:noAutofit/>
          </a:bodyPr>
          <a:lstStyle/>
          <a:p>
            <a:r>
              <a:rPr lang="en-GB" altLang="de-DE" sz="1200" dirty="0">
                <a:solidFill>
                  <a:schemeClr val="bg1"/>
                </a:solidFill>
                <a:latin typeface="+mn-lt"/>
              </a:rPr>
              <a:t>TSG SA </a:t>
            </a:r>
            <a:r>
              <a:rPr lang="en-GB" altLang="de-DE" sz="1200" dirty="0" smtClean="0">
                <a:solidFill>
                  <a:schemeClr val="bg1"/>
                </a:solidFill>
                <a:latin typeface="+mn-lt"/>
              </a:rPr>
              <a:t>WG2#153E</a:t>
            </a:r>
            <a:r>
              <a:rPr lang="en-GB" altLang="de-DE" sz="1200" baseline="0" dirty="0" smtClean="0">
                <a:solidFill>
                  <a:schemeClr val="bg1"/>
                </a:solidFill>
                <a:latin typeface="+mn-lt"/>
              </a:rPr>
              <a:t> </a:t>
            </a:r>
            <a:r>
              <a:rPr lang="en-GB" altLang="de-DE" sz="1200" baseline="0" dirty="0">
                <a:solidFill>
                  <a:schemeClr val="bg1"/>
                </a:solidFill>
                <a:latin typeface="+mn-lt"/>
              </a:rPr>
              <a:t>Electronic meeting, </a:t>
            </a:r>
            <a:r>
              <a:rPr lang="en-US" sz="1200" kern="1200" baseline="0" dirty="0" err="1">
                <a:solidFill>
                  <a:schemeClr val="bg1"/>
                </a:solidFill>
                <a:latin typeface="+mn-lt"/>
                <a:ea typeface="+mn-ea"/>
                <a:cs typeface="Arial" panose="020B0604020202020204" pitchFamily="34" charset="0"/>
              </a:rPr>
              <a:t>Elbonia</a:t>
            </a:r>
            <a:r>
              <a:rPr lang="en-US" sz="1200" kern="1200" baseline="0" dirty="0">
                <a:solidFill>
                  <a:schemeClr val="bg1"/>
                </a:solidFill>
                <a:latin typeface="+mn-lt"/>
                <a:ea typeface="+mn-ea"/>
                <a:cs typeface="Arial" panose="020B0604020202020204" pitchFamily="34" charset="0"/>
              </a:rPr>
              <a:t>, </a:t>
            </a:r>
            <a:r>
              <a:rPr lang="en-GB" sz="1200" kern="1200" baseline="0" dirty="0" smtClean="0">
                <a:solidFill>
                  <a:schemeClr val="bg1"/>
                </a:solidFill>
                <a:latin typeface="+mn-lt"/>
                <a:ea typeface="+mn-ea"/>
                <a:cs typeface="Arial" panose="020B0604020202020204" pitchFamily="34" charset="0"/>
              </a:rPr>
              <a:t>10 - 14 </a:t>
            </a:r>
            <a:r>
              <a:rPr lang="en-US" altLang="zh-CN" sz="1200" kern="1200" baseline="0" dirty="0" smtClean="0">
                <a:solidFill>
                  <a:schemeClr val="bg1"/>
                </a:solidFill>
                <a:latin typeface="+mn-lt"/>
                <a:ea typeface="+mn-ea"/>
                <a:cs typeface="Arial" panose="020B0604020202020204" pitchFamily="34" charset="0"/>
              </a:rPr>
              <a:t>October</a:t>
            </a:r>
            <a:r>
              <a:rPr lang="en-GB" sz="1200" kern="1200" baseline="0" dirty="0" smtClean="0">
                <a:solidFill>
                  <a:schemeClr val="bg1"/>
                </a:solidFill>
                <a:latin typeface="+mn-lt"/>
                <a:ea typeface="+mn-ea"/>
                <a:cs typeface="Arial" panose="020B0604020202020204" pitchFamily="34" charset="0"/>
              </a:rPr>
              <a:t>, 2022</a:t>
            </a:r>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3"/>
          <p:cNvSpPr txBox="1"/>
          <p:nvPr userDrawn="1"/>
        </p:nvSpPr>
        <p:spPr>
          <a:xfrm>
            <a:off x="590550" y="6437313"/>
            <a:ext cx="5473170" cy="242887"/>
          </a:xfrm>
          <a:prstGeom prst="rect">
            <a:avLst/>
          </a:prstGeom>
          <a:noFill/>
        </p:spPr>
        <p:txBody>
          <a:bodyPr anchor="ctr">
            <a:noAutofit/>
          </a:bodyPr>
          <a:lstStyle/>
          <a:p>
            <a:r>
              <a:rPr lang="en-GB" altLang="de-DE" sz="1200" dirty="0">
                <a:solidFill>
                  <a:schemeClr val="bg1"/>
                </a:solidFill>
                <a:latin typeface="+mn-lt"/>
              </a:rPr>
              <a:t>TSG SA </a:t>
            </a:r>
            <a:r>
              <a:rPr lang="en-GB" altLang="de-DE" sz="1200" dirty="0" smtClean="0">
                <a:solidFill>
                  <a:schemeClr val="bg1"/>
                </a:solidFill>
                <a:latin typeface="+mn-lt"/>
              </a:rPr>
              <a:t>WG2#153E</a:t>
            </a:r>
            <a:r>
              <a:rPr lang="en-GB" altLang="de-DE" sz="1200" baseline="0" dirty="0" smtClean="0">
                <a:solidFill>
                  <a:schemeClr val="bg1"/>
                </a:solidFill>
                <a:latin typeface="+mn-lt"/>
              </a:rPr>
              <a:t> </a:t>
            </a:r>
            <a:r>
              <a:rPr lang="en-GB" altLang="de-DE" sz="1200" baseline="0" dirty="0">
                <a:solidFill>
                  <a:schemeClr val="bg1"/>
                </a:solidFill>
                <a:latin typeface="+mn-lt"/>
              </a:rPr>
              <a:t>Electronic meeting, </a:t>
            </a:r>
            <a:r>
              <a:rPr lang="en-US" sz="1200" kern="1200" baseline="0" dirty="0" err="1">
                <a:solidFill>
                  <a:schemeClr val="bg1"/>
                </a:solidFill>
                <a:latin typeface="+mn-lt"/>
                <a:ea typeface="+mn-ea"/>
                <a:cs typeface="Arial" panose="020B0604020202020204" pitchFamily="34" charset="0"/>
              </a:rPr>
              <a:t>Elbonia</a:t>
            </a:r>
            <a:r>
              <a:rPr lang="en-US" sz="1200" kern="1200" baseline="0" dirty="0">
                <a:solidFill>
                  <a:schemeClr val="bg1"/>
                </a:solidFill>
                <a:latin typeface="+mn-lt"/>
                <a:ea typeface="+mn-ea"/>
                <a:cs typeface="Arial" panose="020B0604020202020204" pitchFamily="34" charset="0"/>
              </a:rPr>
              <a:t>, </a:t>
            </a:r>
            <a:r>
              <a:rPr lang="en-GB" sz="1200" kern="1200" baseline="0" dirty="0" smtClean="0">
                <a:solidFill>
                  <a:schemeClr val="bg1"/>
                </a:solidFill>
                <a:latin typeface="+mn-lt"/>
                <a:ea typeface="+mn-ea"/>
                <a:cs typeface="Arial" panose="020B0604020202020204" pitchFamily="34" charset="0"/>
              </a:rPr>
              <a:t>10 - 14 </a:t>
            </a:r>
            <a:r>
              <a:rPr lang="en-US" altLang="zh-CN" sz="1200" kern="1200" baseline="0" dirty="0" smtClean="0">
                <a:solidFill>
                  <a:schemeClr val="bg1"/>
                </a:solidFill>
                <a:latin typeface="+mn-lt"/>
                <a:ea typeface="+mn-ea"/>
                <a:cs typeface="Arial" panose="020B0604020202020204" pitchFamily="34" charset="0"/>
              </a:rPr>
              <a:t>October</a:t>
            </a:r>
            <a:r>
              <a:rPr lang="en-GB" sz="1200" kern="1200" baseline="0" dirty="0" smtClean="0">
                <a:solidFill>
                  <a:schemeClr val="bg1"/>
                </a:solidFill>
                <a:latin typeface="+mn-lt"/>
                <a:ea typeface="+mn-ea"/>
                <a:cs typeface="Arial" panose="020B0604020202020204" pitchFamily="34" charset="0"/>
              </a:rPr>
              <a:t>, 2022</a:t>
            </a:r>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2000" b="1" dirty="0" smtClean="0"/>
              <a:t>Discussion </a:t>
            </a:r>
            <a:r>
              <a:rPr lang="en-GB" sz="2000" b="1" dirty="0"/>
              <a:t>on the information exchange architecture between two </a:t>
            </a:r>
            <a:r>
              <a:rPr lang="en-GB" sz="2000" b="1" dirty="0" smtClean="0"/>
              <a:t>PLMNs</a:t>
            </a:r>
            <a:endParaRPr lang="en-GB" sz="20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smtClean="0"/>
              <a:t/>
            </a:r>
            <a:br>
              <a:rPr lang="en-US" altLang="en-US" sz="2000" b="1" dirty="0" smtClean="0"/>
            </a:br>
            <a:r>
              <a:rPr lang="en-US" altLang="zh-CN" sz="1800" b="1" dirty="0" smtClean="0">
                <a:latin typeface="Arial" panose="020B0604020202020204" pitchFamily="34" charset="0"/>
              </a:rPr>
              <a:t>Huawei, HiSilicon</a:t>
            </a:r>
            <a:endParaRPr lang="en-US" altLang="en-US" sz="2000" dirty="0" smtClean="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93927" y="83891"/>
            <a:ext cx="7511827" cy="1143000"/>
          </a:xfrm>
        </p:spPr>
        <p:txBody>
          <a:bodyPr/>
          <a:lstStyle/>
          <a:p>
            <a:pPr algn="l"/>
            <a:r>
              <a:rPr lang="en-US" altLang="de-DE" sz="2800" b="1" dirty="0" smtClean="0"/>
              <a:t>Background: Architecture principles for KI#3</a:t>
            </a:r>
            <a:endParaRPr lang="en-US" altLang="de-DE" sz="2800" b="1" dirty="0"/>
          </a:p>
        </p:txBody>
      </p:sp>
      <p:pic>
        <p:nvPicPr>
          <p:cNvPr id="2" name="图片 1"/>
          <p:cNvPicPr>
            <a:picLocks noChangeAspect="1"/>
          </p:cNvPicPr>
          <p:nvPr/>
        </p:nvPicPr>
        <p:blipFill>
          <a:blip r:embed="rId3"/>
          <a:stretch>
            <a:fillRect/>
          </a:stretch>
        </p:blipFill>
        <p:spPr>
          <a:xfrm>
            <a:off x="1039338" y="1148385"/>
            <a:ext cx="6318592" cy="2553451"/>
          </a:xfrm>
          <a:prstGeom prst="rect">
            <a:avLst/>
          </a:prstGeom>
        </p:spPr>
      </p:pic>
      <p:sp>
        <p:nvSpPr>
          <p:cNvPr id="4" name="下箭头 3"/>
          <p:cNvSpPr/>
          <p:nvPr/>
        </p:nvSpPr>
        <p:spPr bwMode="auto">
          <a:xfrm>
            <a:off x="3435368" y="3741045"/>
            <a:ext cx="384561" cy="485603"/>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 name="Content Placeholder 7"/>
          <p:cNvSpPr>
            <a:spLocks noGrp="1"/>
          </p:cNvSpPr>
          <p:nvPr/>
        </p:nvSpPr>
        <p:spPr>
          <a:xfrm>
            <a:off x="294640" y="4418175"/>
            <a:ext cx="8665210" cy="1504061"/>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a:spcAft>
                <a:spcPts val="600"/>
              </a:spcAft>
            </a:pP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For sure the analytics exchange between two PLMNs is allowed, however, whether the raw data exchange between two PLMNs is allowed or not is waiting for the feedback from SA3/GSMA. </a:t>
            </a:r>
          </a:p>
          <a:p>
            <a:pPr>
              <a:spcAft>
                <a:spcPts val="600"/>
              </a:spcAft>
            </a:pP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This paper proposes a discussion on the architecture options on the information exchange between two PLMNs, no matter the information is analytics or the potential raw data.</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5"/>
          <p:cNvSpPr>
            <a:spLocks noGrp="1"/>
          </p:cNvSpPr>
          <p:nvPr>
            <p:ph type="title"/>
          </p:nvPr>
        </p:nvSpPr>
        <p:spPr>
          <a:xfrm>
            <a:off x="93927" y="83891"/>
            <a:ext cx="7511827" cy="1143000"/>
          </a:xfrm>
        </p:spPr>
        <p:txBody>
          <a:bodyPr/>
          <a:lstStyle/>
          <a:p>
            <a:pPr algn="l"/>
            <a:r>
              <a:rPr lang="en-US" altLang="de-DE" sz="2800" b="1" dirty="0" smtClean="0"/>
              <a:t>Architecture options</a:t>
            </a:r>
            <a:endParaRPr lang="en-US" altLang="de-DE" sz="2800" b="1" dirty="0"/>
          </a:p>
        </p:txBody>
      </p:sp>
      <p:grpSp>
        <p:nvGrpSpPr>
          <p:cNvPr id="158" name="组合 157"/>
          <p:cNvGrpSpPr/>
          <p:nvPr/>
        </p:nvGrpSpPr>
        <p:grpSpPr>
          <a:xfrm>
            <a:off x="153825" y="2306326"/>
            <a:ext cx="4213076" cy="1077815"/>
            <a:chOff x="384088" y="682619"/>
            <a:chExt cx="5753100" cy="1582786"/>
          </a:xfrm>
        </p:grpSpPr>
        <p:cxnSp>
          <p:nvCxnSpPr>
            <p:cNvPr id="159" name="直接连接符 158"/>
            <p:cNvCxnSpPr/>
            <p:nvPr/>
          </p:nvCxnSpPr>
          <p:spPr>
            <a:xfrm flipV="1">
              <a:off x="384088" y="1466334"/>
              <a:ext cx="5753100" cy="18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3261667" y="737325"/>
              <a:ext cx="516" cy="152808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1" name="文本框 160"/>
            <p:cNvSpPr txBox="1"/>
            <p:nvPr/>
          </p:nvSpPr>
          <p:spPr>
            <a:xfrm>
              <a:off x="2247000" y="682620"/>
              <a:ext cx="1080000" cy="341620"/>
            </a:xfrm>
            <a:prstGeom prst="rect">
              <a:avLst/>
            </a:prstGeom>
            <a:noFill/>
          </p:spPr>
          <p:txBody>
            <a:bodyPr wrap="square" rtlCol="0">
              <a:spAutoFit/>
            </a:bodyPr>
            <a:lstStyle/>
            <a:p>
              <a:pPr algn="ctr"/>
              <a:r>
                <a:rPr lang="en-US" altLang="zh-CN" sz="1050" b="1" dirty="0" smtClean="0"/>
                <a:t>V-PLMN</a:t>
              </a:r>
              <a:endParaRPr lang="zh-CN" altLang="en-US" sz="1050" b="1" dirty="0"/>
            </a:p>
          </p:txBody>
        </p:sp>
        <p:sp>
          <p:nvSpPr>
            <p:cNvPr id="162" name="文本框 161"/>
            <p:cNvSpPr txBox="1"/>
            <p:nvPr/>
          </p:nvSpPr>
          <p:spPr>
            <a:xfrm>
              <a:off x="3292816" y="682619"/>
              <a:ext cx="1080000" cy="341620"/>
            </a:xfrm>
            <a:prstGeom prst="rect">
              <a:avLst/>
            </a:prstGeom>
            <a:noFill/>
          </p:spPr>
          <p:txBody>
            <a:bodyPr wrap="square" rtlCol="0">
              <a:spAutoFit/>
            </a:bodyPr>
            <a:lstStyle/>
            <a:p>
              <a:pPr algn="ctr"/>
              <a:r>
                <a:rPr lang="en-US" altLang="zh-CN" sz="1050" b="1" dirty="0" smtClean="0"/>
                <a:t>H-PLMN</a:t>
              </a:r>
              <a:endParaRPr lang="zh-CN" altLang="en-US" sz="1050" b="1" dirty="0"/>
            </a:p>
          </p:txBody>
        </p:sp>
        <p:cxnSp>
          <p:nvCxnSpPr>
            <p:cNvPr id="163" name="直接连接符 162"/>
            <p:cNvCxnSpPr/>
            <p:nvPr/>
          </p:nvCxnSpPr>
          <p:spPr>
            <a:xfrm flipH="1" flipV="1">
              <a:off x="934286" y="1215659"/>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448511" y="996584"/>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Cambria" panose="02040503050406030204" pitchFamily="18" charset="0"/>
                  <a:ea typeface="Cambria" panose="02040503050406030204" pitchFamily="18" charset="0"/>
                </a:rPr>
                <a:t>NWDAF</a:t>
              </a:r>
              <a:endParaRPr lang="zh-CN" altLang="en-US" sz="1000" dirty="0">
                <a:solidFill>
                  <a:schemeClr val="tx1"/>
                </a:solidFill>
                <a:latin typeface="Cambria" panose="02040503050406030204" pitchFamily="18" charset="0"/>
              </a:endParaRPr>
            </a:p>
          </p:txBody>
        </p:sp>
        <p:cxnSp>
          <p:nvCxnSpPr>
            <p:cNvPr id="165" name="直接连接符 164"/>
            <p:cNvCxnSpPr/>
            <p:nvPr/>
          </p:nvCxnSpPr>
          <p:spPr>
            <a:xfrm flipH="1" flipV="1">
              <a:off x="1126864" y="1484740"/>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640297" y="1746678"/>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Cambria" panose="02040503050406030204" pitchFamily="18" charset="0"/>
                  <a:ea typeface="Cambria" panose="02040503050406030204" pitchFamily="18" charset="0"/>
                </a:rPr>
                <a:t>DCCF</a:t>
              </a:r>
              <a:endParaRPr lang="zh-CN" altLang="en-US" sz="1000" dirty="0">
                <a:solidFill>
                  <a:schemeClr val="tx1"/>
                </a:solidFill>
                <a:latin typeface="Cambria" panose="02040503050406030204" pitchFamily="18" charset="0"/>
              </a:endParaRPr>
            </a:p>
          </p:txBody>
        </p:sp>
        <p:sp>
          <p:nvSpPr>
            <p:cNvPr id="167" name="矩形 166"/>
            <p:cNvSpPr/>
            <p:nvPr/>
          </p:nvSpPr>
          <p:spPr>
            <a:xfrm>
              <a:off x="1706219" y="965628"/>
              <a:ext cx="565019" cy="1025525"/>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rgbClr val="FF0000"/>
                  </a:solidFill>
                  <a:latin typeface="Cambria" panose="02040503050406030204" pitchFamily="18" charset="0"/>
                  <a:ea typeface="Cambria" panose="02040503050406030204" pitchFamily="18" charset="0"/>
                </a:rPr>
                <a:t>XNF</a:t>
              </a:r>
              <a:endParaRPr lang="zh-CN" altLang="en-US" sz="1000" dirty="0">
                <a:solidFill>
                  <a:srgbClr val="FF0000"/>
                </a:solidFill>
                <a:latin typeface="Cambria" panose="02040503050406030204" pitchFamily="18" charset="0"/>
              </a:endParaRPr>
            </a:p>
          </p:txBody>
        </p:sp>
        <p:cxnSp>
          <p:nvCxnSpPr>
            <p:cNvPr id="168" name="直接连接符 167"/>
            <p:cNvCxnSpPr/>
            <p:nvPr/>
          </p:nvCxnSpPr>
          <p:spPr>
            <a:xfrm flipH="1" flipV="1">
              <a:off x="5423907" y="1207421"/>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9" name="矩形 168"/>
            <p:cNvSpPr/>
            <p:nvPr/>
          </p:nvSpPr>
          <p:spPr>
            <a:xfrm>
              <a:off x="4938132" y="988346"/>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Cambria" panose="02040503050406030204" pitchFamily="18" charset="0"/>
                  <a:ea typeface="Cambria" panose="02040503050406030204" pitchFamily="18" charset="0"/>
                </a:rPr>
                <a:t>NWDAF</a:t>
              </a:r>
              <a:endParaRPr lang="zh-CN" altLang="en-US" sz="1000" dirty="0">
                <a:solidFill>
                  <a:schemeClr val="tx1"/>
                </a:solidFill>
                <a:latin typeface="Cambria" panose="02040503050406030204" pitchFamily="18" charset="0"/>
              </a:endParaRPr>
            </a:p>
          </p:txBody>
        </p:sp>
        <p:cxnSp>
          <p:nvCxnSpPr>
            <p:cNvPr id="170" name="直接连接符 169"/>
            <p:cNvCxnSpPr/>
            <p:nvPr/>
          </p:nvCxnSpPr>
          <p:spPr>
            <a:xfrm flipH="1" flipV="1">
              <a:off x="5616485" y="1476502"/>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矩形 170"/>
            <p:cNvSpPr/>
            <p:nvPr/>
          </p:nvSpPr>
          <p:spPr>
            <a:xfrm>
              <a:off x="5129918" y="1738440"/>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chemeClr val="tx1"/>
                  </a:solidFill>
                  <a:latin typeface="Cambria" panose="02040503050406030204" pitchFamily="18" charset="0"/>
                  <a:ea typeface="Cambria" panose="02040503050406030204" pitchFamily="18" charset="0"/>
                </a:rPr>
                <a:t>DCCF</a:t>
              </a:r>
              <a:endParaRPr lang="zh-CN" altLang="en-US" sz="1000" dirty="0">
                <a:solidFill>
                  <a:schemeClr val="tx1"/>
                </a:solidFill>
                <a:latin typeface="Cambria" panose="02040503050406030204" pitchFamily="18" charset="0"/>
              </a:endParaRPr>
            </a:p>
          </p:txBody>
        </p:sp>
        <p:sp>
          <p:nvSpPr>
            <p:cNvPr id="172" name="矩形 171"/>
            <p:cNvSpPr/>
            <p:nvPr/>
          </p:nvSpPr>
          <p:spPr>
            <a:xfrm>
              <a:off x="4159453" y="957391"/>
              <a:ext cx="586101" cy="1025525"/>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smtClean="0">
                  <a:solidFill>
                    <a:srgbClr val="FF0000"/>
                  </a:solidFill>
                  <a:latin typeface="Cambria" panose="02040503050406030204" pitchFamily="18" charset="0"/>
                  <a:ea typeface="Cambria" panose="02040503050406030204" pitchFamily="18" charset="0"/>
                </a:rPr>
                <a:t>XNF</a:t>
              </a:r>
              <a:endParaRPr lang="zh-CN" altLang="en-US" sz="1000" dirty="0">
                <a:solidFill>
                  <a:srgbClr val="FF0000"/>
                </a:solidFill>
                <a:latin typeface="Cambria" panose="02040503050406030204" pitchFamily="18" charset="0"/>
                <a:ea typeface="Cambria" panose="02040503050406030204" pitchFamily="18" charset="0"/>
              </a:endParaRPr>
            </a:p>
          </p:txBody>
        </p:sp>
        <p:sp>
          <p:nvSpPr>
            <p:cNvPr id="173" name="矩形 172"/>
            <p:cNvSpPr/>
            <p:nvPr/>
          </p:nvSpPr>
          <p:spPr>
            <a:xfrm>
              <a:off x="2498206" y="1366965"/>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 dirty="0" smtClean="0">
                  <a:solidFill>
                    <a:schemeClr val="tx1"/>
                  </a:solidFill>
                  <a:latin typeface="Cambria" panose="02040503050406030204" pitchFamily="18" charset="0"/>
                  <a:ea typeface="Cambria" panose="02040503050406030204" pitchFamily="18" charset="0"/>
                </a:rPr>
                <a:t>SEPP</a:t>
              </a:r>
              <a:endParaRPr lang="zh-CN" altLang="en-US" sz="700" dirty="0">
                <a:solidFill>
                  <a:schemeClr val="tx1"/>
                </a:solidFill>
                <a:latin typeface="Cambria" panose="02040503050406030204" pitchFamily="18" charset="0"/>
              </a:endParaRPr>
            </a:p>
          </p:txBody>
        </p:sp>
        <p:sp>
          <p:nvSpPr>
            <p:cNvPr id="174" name="矩形 173"/>
            <p:cNvSpPr/>
            <p:nvPr/>
          </p:nvSpPr>
          <p:spPr>
            <a:xfrm>
              <a:off x="3445559" y="1366965"/>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 dirty="0">
                  <a:solidFill>
                    <a:schemeClr val="tx1"/>
                  </a:solidFill>
                  <a:latin typeface="Cambria" panose="02040503050406030204" pitchFamily="18" charset="0"/>
                  <a:ea typeface="Cambria" panose="02040503050406030204" pitchFamily="18" charset="0"/>
                </a:rPr>
                <a:t>SEPP</a:t>
              </a:r>
              <a:endParaRPr lang="zh-CN" altLang="en-US" sz="700" dirty="0">
                <a:solidFill>
                  <a:schemeClr val="tx1"/>
                </a:solidFill>
                <a:latin typeface="Cambria" panose="02040503050406030204" pitchFamily="18" charset="0"/>
                <a:ea typeface="Cambria" panose="02040503050406030204" pitchFamily="18" charset="0"/>
              </a:endParaRPr>
            </a:p>
          </p:txBody>
        </p:sp>
      </p:grpSp>
      <p:sp>
        <p:nvSpPr>
          <p:cNvPr id="175" name="文本框 174"/>
          <p:cNvSpPr txBox="1"/>
          <p:nvPr/>
        </p:nvSpPr>
        <p:spPr>
          <a:xfrm>
            <a:off x="153825" y="3462639"/>
            <a:ext cx="4246816" cy="600164"/>
          </a:xfrm>
          <a:prstGeom prst="rect">
            <a:avLst/>
          </a:prstGeom>
          <a:noFill/>
        </p:spPr>
        <p:txBody>
          <a:bodyPr wrap="square" rtlCol="0">
            <a:spAutoFit/>
          </a:bodyPr>
          <a:lstStyle>
            <a:defPPr>
              <a:defRPr lang="zh-CN"/>
            </a:defPPr>
            <a:lvl1pPr algn="ctr">
              <a:defRPr sz="1400" b="1"/>
            </a:lvl1pPr>
          </a:lstStyle>
          <a:p>
            <a:pPr marL="358775" indent="-358775" algn="l">
              <a:spcBef>
                <a:spcPct val="20000"/>
              </a:spcBef>
              <a:spcAft>
                <a:spcPts val="600"/>
              </a:spcAft>
              <a:buBlip>
                <a:blip r:embed="rId2"/>
              </a:buBlip>
            </a:pPr>
            <a:r>
              <a:rPr lang="en-US" altLang="zh-CN" sz="1100" dirty="0">
                <a:latin typeface="Calibri" panose="020F0502020204030204" pitchFamily="34" charset="0"/>
                <a:ea typeface="微软雅黑" panose="020B0503020204020204" pitchFamily="34" charset="-122"/>
                <a:cs typeface="Calibri" panose="020F0502020204030204" pitchFamily="34" charset="0"/>
              </a:rPr>
              <a:t>Option 1: </a:t>
            </a:r>
            <a:r>
              <a:rPr lang="en-US" altLang="zh-CN" sz="1100" b="0" dirty="0">
                <a:latin typeface="Calibri" panose="020F0502020204030204" pitchFamily="34" charset="0"/>
                <a:ea typeface="微软雅黑" panose="020B0503020204020204" pitchFamily="34" charset="-122"/>
                <a:cs typeface="Calibri" panose="020F0502020204030204" pitchFamily="34" charset="0"/>
              </a:rPr>
              <a:t>Introduce a </a:t>
            </a:r>
            <a:r>
              <a:rPr lang="en-US" altLang="zh-CN" sz="1100" b="0" dirty="0" smtClean="0">
                <a:latin typeface="Calibri" panose="020F0502020204030204" pitchFamily="34" charset="0"/>
                <a:ea typeface="微软雅黑" panose="020B0503020204020204" pitchFamily="34" charset="-122"/>
                <a:cs typeface="Calibri" panose="020F0502020204030204" pitchFamily="34" charset="0"/>
              </a:rPr>
              <a:t>standalone </a:t>
            </a:r>
            <a:r>
              <a:rPr lang="en-US" altLang="zh-CN" sz="1100" b="0" dirty="0">
                <a:latin typeface="Calibri" panose="020F0502020204030204" pitchFamily="34" charset="0"/>
                <a:ea typeface="微软雅黑" panose="020B0503020204020204" pitchFamily="34" charset="-122"/>
                <a:cs typeface="Calibri" panose="020F0502020204030204" pitchFamily="34" charset="0"/>
              </a:rPr>
              <a:t>XNF. The V-NWAF/V-DCCF discovers the H-GEF through the V-GEF, and the H-GEF sends the subscription information to the H-NWAF or H-DCCF.</a:t>
            </a:r>
            <a:endParaRPr lang="zh-CN" altLang="en-US" sz="1100" b="0" dirty="0">
              <a:latin typeface="Calibri" panose="020F0502020204030204" pitchFamily="34" charset="0"/>
              <a:ea typeface="微软雅黑" panose="020B0503020204020204" pitchFamily="34" charset="-122"/>
              <a:cs typeface="Calibri" panose="020F0502020204030204" pitchFamily="34" charset="0"/>
            </a:endParaRPr>
          </a:p>
        </p:txBody>
      </p:sp>
      <p:grpSp>
        <p:nvGrpSpPr>
          <p:cNvPr id="195" name="组合 194"/>
          <p:cNvGrpSpPr/>
          <p:nvPr/>
        </p:nvGrpSpPr>
        <p:grpSpPr>
          <a:xfrm>
            <a:off x="174845" y="4379177"/>
            <a:ext cx="4165898" cy="1158499"/>
            <a:chOff x="408802" y="2412564"/>
            <a:chExt cx="5753100" cy="1656927"/>
          </a:xfrm>
        </p:grpSpPr>
        <p:cxnSp>
          <p:nvCxnSpPr>
            <p:cNvPr id="176" name="直接连接符 175"/>
            <p:cNvCxnSpPr/>
            <p:nvPr/>
          </p:nvCxnSpPr>
          <p:spPr>
            <a:xfrm flipV="1">
              <a:off x="408802" y="3270420"/>
              <a:ext cx="5753100" cy="18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3286381" y="2541411"/>
              <a:ext cx="516" cy="152808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flipV="1">
              <a:off x="959000" y="3019745"/>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9" name="矩形 178"/>
            <p:cNvSpPr/>
            <p:nvPr/>
          </p:nvSpPr>
          <p:spPr>
            <a:xfrm>
              <a:off x="473225" y="2800670"/>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NWDAF</a:t>
              </a:r>
              <a:endParaRPr lang="zh-CN" altLang="en-US" dirty="0">
                <a:solidFill>
                  <a:schemeClr val="tx1"/>
                </a:solidFill>
                <a:latin typeface="Cambria" panose="02040503050406030204" pitchFamily="18" charset="0"/>
              </a:endParaRPr>
            </a:p>
          </p:txBody>
        </p:sp>
        <p:cxnSp>
          <p:nvCxnSpPr>
            <p:cNvPr id="180" name="直接连接符 179"/>
            <p:cNvCxnSpPr/>
            <p:nvPr/>
          </p:nvCxnSpPr>
          <p:spPr>
            <a:xfrm flipH="1" flipV="1">
              <a:off x="1151578" y="3288826"/>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1" name="矩形 180"/>
            <p:cNvSpPr/>
            <p:nvPr/>
          </p:nvSpPr>
          <p:spPr>
            <a:xfrm>
              <a:off x="665011" y="3550764"/>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DCCF</a:t>
              </a:r>
              <a:endParaRPr lang="zh-CN" altLang="en-US" dirty="0">
                <a:solidFill>
                  <a:schemeClr val="tx1"/>
                </a:solidFill>
                <a:latin typeface="Cambria" panose="02040503050406030204" pitchFamily="18" charset="0"/>
              </a:endParaRPr>
            </a:p>
          </p:txBody>
        </p:sp>
        <p:sp>
          <p:nvSpPr>
            <p:cNvPr id="182" name="矩形 181"/>
            <p:cNvSpPr/>
            <p:nvPr/>
          </p:nvSpPr>
          <p:spPr>
            <a:xfrm>
              <a:off x="1803431" y="2769714"/>
              <a:ext cx="602403" cy="1025525"/>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Cambria" panose="02040503050406030204" pitchFamily="18" charset="0"/>
                  <a:ea typeface="Cambria" panose="02040503050406030204" pitchFamily="18" charset="0"/>
                </a:rPr>
                <a:t>NEF</a:t>
              </a:r>
              <a:endParaRPr lang="zh-CN" altLang="en-US" dirty="0">
                <a:solidFill>
                  <a:schemeClr val="tx1"/>
                </a:solidFill>
                <a:latin typeface="Cambria" panose="02040503050406030204" pitchFamily="18" charset="0"/>
              </a:endParaRPr>
            </a:p>
          </p:txBody>
        </p:sp>
        <p:sp>
          <p:nvSpPr>
            <p:cNvPr id="183" name="矩形 182"/>
            <p:cNvSpPr/>
            <p:nvPr/>
          </p:nvSpPr>
          <p:spPr>
            <a:xfrm>
              <a:off x="2531158" y="3179289"/>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 dirty="0" smtClean="0">
                  <a:solidFill>
                    <a:schemeClr val="tx1"/>
                  </a:solidFill>
                  <a:latin typeface="Cambria" panose="02040503050406030204" pitchFamily="18" charset="0"/>
                  <a:ea typeface="Cambria" panose="02040503050406030204" pitchFamily="18" charset="0"/>
                </a:rPr>
                <a:t>SEPP</a:t>
              </a:r>
              <a:endParaRPr lang="zh-CN" altLang="en-US" sz="700" dirty="0">
                <a:solidFill>
                  <a:schemeClr val="tx1"/>
                </a:solidFill>
                <a:latin typeface="Cambria" panose="02040503050406030204" pitchFamily="18" charset="0"/>
              </a:endParaRPr>
            </a:p>
          </p:txBody>
        </p:sp>
        <p:cxnSp>
          <p:nvCxnSpPr>
            <p:cNvPr id="184" name="直接连接符 183"/>
            <p:cNvCxnSpPr/>
            <p:nvPr/>
          </p:nvCxnSpPr>
          <p:spPr>
            <a:xfrm flipH="1" flipV="1">
              <a:off x="5448621" y="3011507"/>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5" name="矩形 184"/>
            <p:cNvSpPr/>
            <p:nvPr/>
          </p:nvSpPr>
          <p:spPr>
            <a:xfrm>
              <a:off x="4962846" y="2792432"/>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NWDAF</a:t>
              </a:r>
              <a:endParaRPr lang="zh-CN" altLang="en-US" dirty="0">
                <a:solidFill>
                  <a:schemeClr val="tx1"/>
                </a:solidFill>
                <a:latin typeface="Cambria" panose="02040503050406030204" pitchFamily="18" charset="0"/>
              </a:endParaRPr>
            </a:p>
          </p:txBody>
        </p:sp>
        <p:cxnSp>
          <p:nvCxnSpPr>
            <p:cNvPr id="186" name="直接连接符 185"/>
            <p:cNvCxnSpPr/>
            <p:nvPr/>
          </p:nvCxnSpPr>
          <p:spPr>
            <a:xfrm flipH="1" flipV="1">
              <a:off x="5641199" y="3280588"/>
              <a:ext cx="0" cy="261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 name="矩形 186"/>
            <p:cNvSpPr/>
            <p:nvPr/>
          </p:nvSpPr>
          <p:spPr>
            <a:xfrm>
              <a:off x="5154632" y="3542526"/>
              <a:ext cx="971550" cy="2190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DCCF</a:t>
              </a:r>
              <a:endParaRPr lang="zh-CN" altLang="en-US" dirty="0">
                <a:solidFill>
                  <a:schemeClr val="tx1"/>
                </a:solidFill>
                <a:latin typeface="Cambria" panose="02040503050406030204" pitchFamily="18" charset="0"/>
              </a:endParaRPr>
            </a:p>
          </p:txBody>
        </p:sp>
        <p:sp>
          <p:nvSpPr>
            <p:cNvPr id="188" name="矩形 187"/>
            <p:cNvSpPr/>
            <p:nvPr/>
          </p:nvSpPr>
          <p:spPr>
            <a:xfrm>
              <a:off x="4184167" y="2761477"/>
              <a:ext cx="598562" cy="1025525"/>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NEF</a:t>
              </a:r>
              <a:endParaRPr lang="zh-CN" altLang="en-US" dirty="0">
                <a:solidFill>
                  <a:schemeClr val="tx1"/>
                </a:solidFill>
                <a:latin typeface="Cambria" panose="02040503050406030204" pitchFamily="18" charset="0"/>
              </a:endParaRPr>
            </a:p>
          </p:txBody>
        </p:sp>
        <p:sp>
          <p:nvSpPr>
            <p:cNvPr id="189" name="矩形 188"/>
            <p:cNvSpPr/>
            <p:nvPr/>
          </p:nvSpPr>
          <p:spPr>
            <a:xfrm>
              <a:off x="3437322" y="3179289"/>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 dirty="0">
                  <a:solidFill>
                    <a:schemeClr val="tx1"/>
                  </a:solidFill>
                  <a:latin typeface="Cambria" panose="02040503050406030204" pitchFamily="18" charset="0"/>
                  <a:ea typeface="Cambria" panose="02040503050406030204" pitchFamily="18" charset="0"/>
                </a:rPr>
                <a:t>SEPP</a:t>
              </a:r>
              <a:endParaRPr lang="zh-CN" altLang="en-US" sz="700" dirty="0">
                <a:solidFill>
                  <a:schemeClr val="tx1"/>
                </a:solidFill>
                <a:latin typeface="Cambria" panose="02040503050406030204" pitchFamily="18" charset="0"/>
                <a:ea typeface="Cambria" panose="02040503050406030204" pitchFamily="18" charset="0"/>
              </a:endParaRPr>
            </a:p>
          </p:txBody>
        </p:sp>
        <p:sp>
          <p:nvSpPr>
            <p:cNvPr id="190" name="文本框 189"/>
            <p:cNvSpPr txBox="1"/>
            <p:nvPr/>
          </p:nvSpPr>
          <p:spPr>
            <a:xfrm>
              <a:off x="2214049" y="2412565"/>
              <a:ext cx="1080000" cy="374164"/>
            </a:xfrm>
            <a:prstGeom prst="rect">
              <a:avLst/>
            </a:prstGeom>
            <a:noFill/>
          </p:spPr>
          <p:txBody>
            <a:bodyPr wrap="square" rtlCol="0">
              <a:spAutoFit/>
            </a:bodyPr>
            <a:lstStyle/>
            <a:p>
              <a:pPr algn="ctr"/>
              <a:r>
                <a:rPr lang="en-US" altLang="zh-CN" sz="1050" b="1" dirty="0" smtClean="0"/>
                <a:t>V-PLMN</a:t>
              </a:r>
              <a:endParaRPr lang="zh-CN" altLang="en-US" sz="1050" b="1" dirty="0"/>
            </a:p>
          </p:txBody>
        </p:sp>
        <p:sp>
          <p:nvSpPr>
            <p:cNvPr id="191" name="文本框 190"/>
            <p:cNvSpPr txBox="1"/>
            <p:nvPr/>
          </p:nvSpPr>
          <p:spPr>
            <a:xfrm>
              <a:off x="3358720" y="2412564"/>
              <a:ext cx="1080000" cy="374164"/>
            </a:xfrm>
            <a:prstGeom prst="rect">
              <a:avLst/>
            </a:prstGeom>
            <a:noFill/>
          </p:spPr>
          <p:txBody>
            <a:bodyPr wrap="square" rtlCol="0">
              <a:spAutoFit/>
            </a:bodyPr>
            <a:lstStyle/>
            <a:p>
              <a:pPr algn="ctr"/>
              <a:r>
                <a:rPr lang="en-US" altLang="zh-CN" sz="1050" b="1" dirty="0" smtClean="0"/>
                <a:t>H-PLMN</a:t>
              </a:r>
              <a:endParaRPr lang="zh-CN" altLang="en-US" sz="1050" b="1" dirty="0"/>
            </a:p>
          </p:txBody>
        </p:sp>
        <p:sp>
          <p:nvSpPr>
            <p:cNvPr id="193" name="文本框 192"/>
            <p:cNvSpPr txBox="1"/>
            <p:nvPr/>
          </p:nvSpPr>
          <p:spPr>
            <a:xfrm>
              <a:off x="1860642" y="2792626"/>
              <a:ext cx="484831" cy="313039"/>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700" dirty="0" smtClean="0">
                  <a:solidFill>
                    <a:srgbClr val="FF0000"/>
                  </a:solidFill>
                </a:rPr>
                <a:t>XNF</a:t>
              </a:r>
              <a:endParaRPr lang="zh-CN" altLang="en-US" sz="700" dirty="0">
                <a:solidFill>
                  <a:srgbClr val="FF0000"/>
                </a:solidFill>
              </a:endParaRPr>
            </a:p>
          </p:txBody>
        </p:sp>
        <p:sp>
          <p:nvSpPr>
            <p:cNvPr id="194" name="文本框 193"/>
            <p:cNvSpPr txBox="1"/>
            <p:nvPr/>
          </p:nvSpPr>
          <p:spPr>
            <a:xfrm>
              <a:off x="4226011" y="2792626"/>
              <a:ext cx="509332" cy="313039"/>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700" dirty="0" smtClean="0">
                  <a:solidFill>
                    <a:srgbClr val="FF0000"/>
                  </a:solidFill>
                </a:rPr>
                <a:t>XNF</a:t>
              </a:r>
              <a:endParaRPr lang="zh-CN" altLang="en-US" sz="700" dirty="0">
                <a:solidFill>
                  <a:srgbClr val="FF0000"/>
                </a:solidFill>
              </a:endParaRPr>
            </a:p>
          </p:txBody>
        </p:sp>
      </p:grpSp>
      <p:grpSp>
        <p:nvGrpSpPr>
          <p:cNvPr id="208" name="组合 207"/>
          <p:cNvGrpSpPr/>
          <p:nvPr/>
        </p:nvGrpSpPr>
        <p:grpSpPr>
          <a:xfrm>
            <a:off x="4743235" y="2239644"/>
            <a:ext cx="4018366" cy="1248431"/>
            <a:chOff x="4555603" y="1170029"/>
            <a:chExt cx="4749564" cy="1528080"/>
          </a:xfrm>
        </p:grpSpPr>
        <p:cxnSp>
          <p:nvCxnSpPr>
            <p:cNvPr id="197" name="直接连接符 196"/>
            <p:cNvCxnSpPr>
              <a:stCxn id="205" idx="3"/>
              <a:endCxn id="206" idx="1"/>
            </p:cNvCxnSpPr>
            <p:nvPr/>
          </p:nvCxnSpPr>
          <p:spPr>
            <a:xfrm>
              <a:off x="5309816" y="1899040"/>
              <a:ext cx="32411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8" name="矩形 197"/>
            <p:cNvSpPr/>
            <p:nvPr/>
          </p:nvSpPr>
          <p:spPr>
            <a:xfrm>
              <a:off x="5680519" y="1536379"/>
              <a:ext cx="1013253" cy="7498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SEPP</a:t>
              </a:r>
            </a:p>
            <a:p>
              <a:pPr algn="ctr"/>
              <a:endParaRPr lang="en-US" altLang="zh-CN" dirty="0">
                <a:solidFill>
                  <a:schemeClr val="tx1"/>
                </a:solidFill>
                <a:latin typeface="Cambria" panose="02040503050406030204" pitchFamily="18" charset="0"/>
                <a:ea typeface="Cambria" panose="02040503050406030204" pitchFamily="18" charset="0"/>
              </a:endParaRPr>
            </a:p>
            <a:p>
              <a:pPr algn="ctr"/>
              <a:endParaRPr lang="zh-CN" altLang="en-US" dirty="0">
                <a:solidFill>
                  <a:schemeClr val="tx1"/>
                </a:solidFill>
                <a:latin typeface="Cambria" panose="02040503050406030204" pitchFamily="18" charset="0"/>
              </a:endParaRPr>
            </a:p>
          </p:txBody>
        </p:sp>
        <p:sp>
          <p:nvSpPr>
            <p:cNvPr id="199" name="文本框 198"/>
            <p:cNvSpPr txBox="1"/>
            <p:nvPr/>
          </p:nvSpPr>
          <p:spPr>
            <a:xfrm>
              <a:off x="5861752" y="1874324"/>
              <a:ext cx="659027" cy="31303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050" dirty="0" smtClean="0">
                  <a:solidFill>
                    <a:srgbClr val="FF0000"/>
                  </a:solidFill>
                </a:rPr>
                <a:t>XNF</a:t>
              </a:r>
              <a:endParaRPr lang="zh-CN" altLang="en-US" sz="1050" dirty="0">
                <a:solidFill>
                  <a:srgbClr val="FF0000"/>
                </a:solidFill>
              </a:endParaRPr>
            </a:p>
          </p:txBody>
        </p:sp>
        <p:sp>
          <p:nvSpPr>
            <p:cNvPr id="200" name="矩形 199"/>
            <p:cNvSpPr/>
            <p:nvPr/>
          </p:nvSpPr>
          <p:spPr>
            <a:xfrm>
              <a:off x="7257615" y="1536380"/>
              <a:ext cx="968396" cy="7498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SEPP</a:t>
              </a:r>
            </a:p>
            <a:p>
              <a:pPr algn="ctr"/>
              <a:endParaRPr lang="en-US" altLang="zh-CN" dirty="0">
                <a:solidFill>
                  <a:schemeClr val="tx1"/>
                </a:solidFill>
                <a:latin typeface="Cambria" panose="02040503050406030204" pitchFamily="18" charset="0"/>
                <a:ea typeface="Cambria" panose="02040503050406030204" pitchFamily="18" charset="0"/>
              </a:endParaRPr>
            </a:p>
            <a:p>
              <a:pPr algn="ctr"/>
              <a:endParaRPr lang="zh-CN" altLang="en-US" dirty="0">
                <a:solidFill>
                  <a:schemeClr val="tx1"/>
                </a:solidFill>
                <a:latin typeface="Cambria" panose="02040503050406030204" pitchFamily="18" charset="0"/>
              </a:endParaRPr>
            </a:p>
          </p:txBody>
        </p:sp>
        <p:sp>
          <p:nvSpPr>
            <p:cNvPr id="201" name="文本框 200"/>
            <p:cNvSpPr txBox="1"/>
            <p:nvPr/>
          </p:nvSpPr>
          <p:spPr>
            <a:xfrm>
              <a:off x="7402227" y="1899038"/>
              <a:ext cx="691977" cy="31303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050" dirty="0" smtClean="0">
                  <a:solidFill>
                    <a:srgbClr val="FF0000"/>
                  </a:solidFill>
                </a:rPr>
                <a:t>XNF</a:t>
              </a:r>
              <a:endParaRPr lang="zh-CN" altLang="en-US" sz="1050" dirty="0">
                <a:solidFill>
                  <a:srgbClr val="FF0000"/>
                </a:solidFill>
              </a:endParaRPr>
            </a:p>
          </p:txBody>
        </p:sp>
        <p:cxnSp>
          <p:nvCxnSpPr>
            <p:cNvPr id="202" name="直接连接符 201"/>
            <p:cNvCxnSpPr/>
            <p:nvPr/>
          </p:nvCxnSpPr>
          <p:spPr>
            <a:xfrm>
              <a:off x="6956868" y="1170029"/>
              <a:ext cx="516" cy="152808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03" name="文本框 202"/>
            <p:cNvSpPr txBox="1"/>
            <p:nvPr/>
          </p:nvSpPr>
          <p:spPr>
            <a:xfrm>
              <a:off x="5909250" y="1189464"/>
              <a:ext cx="1080000" cy="320211"/>
            </a:xfrm>
            <a:prstGeom prst="rect">
              <a:avLst/>
            </a:prstGeom>
            <a:noFill/>
          </p:spPr>
          <p:txBody>
            <a:bodyPr wrap="square" rtlCol="0">
              <a:spAutoFit/>
            </a:bodyPr>
            <a:lstStyle/>
            <a:p>
              <a:pPr algn="ctr"/>
              <a:r>
                <a:rPr lang="en-US" altLang="zh-CN" sz="1050" b="1" dirty="0" smtClean="0"/>
                <a:t>V-PLMN</a:t>
              </a:r>
              <a:endParaRPr lang="zh-CN" altLang="en-US" sz="1050" b="1" dirty="0"/>
            </a:p>
          </p:txBody>
        </p:sp>
        <p:sp>
          <p:nvSpPr>
            <p:cNvPr id="204" name="文本框 203"/>
            <p:cNvSpPr txBox="1"/>
            <p:nvPr/>
          </p:nvSpPr>
          <p:spPr>
            <a:xfrm>
              <a:off x="6955067" y="1189462"/>
              <a:ext cx="1080000" cy="320211"/>
            </a:xfrm>
            <a:prstGeom prst="rect">
              <a:avLst/>
            </a:prstGeom>
            <a:noFill/>
          </p:spPr>
          <p:txBody>
            <a:bodyPr wrap="square" rtlCol="0">
              <a:spAutoFit/>
            </a:bodyPr>
            <a:lstStyle/>
            <a:p>
              <a:pPr algn="ctr"/>
              <a:r>
                <a:rPr lang="en-US" altLang="zh-CN" sz="1050" b="1" dirty="0" smtClean="0"/>
                <a:t>H-PLMN</a:t>
              </a:r>
              <a:endParaRPr lang="zh-CN" altLang="en-US" sz="1050" b="1" dirty="0"/>
            </a:p>
          </p:txBody>
        </p:sp>
        <p:sp>
          <p:nvSpPr>
            <p:cNvPr id="205" name="矩形 204"/>
            <p:cNvSpPr/>
            <p:nvPr/>
          </p:nvSpPr>
          <p:spPr>
            <a:xfrm>
              <a:off x="4555603" y="1520099"/>
              <a:ext cx="754213" cy="75788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NWDAF/DCCF</a:t>
              </a:r>
              <a:endParaRPr lang="zh-CN" altLang="en-US" dirty="0">
                <a:solidFill>
                  <a:schemeClr val="tx1"/>
                </a:solidFill>
                <a:latin typeface="Cambria" panose="02040503050406030204" pitchFamily="18" charset="0"/>
              </a:endParaRPr>
            </a:p>
          </p:txBody>
        </p:sp>
        <p:sp>
          <p:nvSpPr>
            <p:cNvPr id="206" name="矩形 205"/>
            <p:cNvSpPr/>
            <p:nvPr/>
          </p:nvSpPr>
          <p:spPr>
            <a:xfrm>
              <a:off x="8550954" y="1520099"/>
              <a:ext cx="754213" cy="75788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Cambria" panose="02040503050406030204" pitchFamily="18" charset="0"/>
                  <a:ea typeface="Cambria" panose="02040503050406030204" pitchFamily="18" charset="0"/>
                </a:rPr>
                <a:t>NWDAF/DCCF</a:t>
              </a:r>
              <a:endParaRPr lang="zh-CN" altLang="en-US" dirty="0">
                <a:solidFill>
                  <a:schemeClr val="tx1"/>
                </a:solidFill>
                <a:latin typeface="Cambria" panose="02040503050406030204" pitchFamily="18" charset="0"/>
              </a:endParaRPr>
            </a:p>
          </p:txBody>
        </p:sp>
      </p:grpSp>
      <p:grpSp>
        <p:nvGrpSpPr>
          <p:cNvPr id="221" name="组合 220"/>
          <p:cNvGrpSpPr/>
          <p:nvPr/>
        </p:nvGrpSpPr>
        <p:grpSpPr>
          <a:xfrm>
            <a:off x="4739149" y="4369627"/>
            <a:ext cx="4022452" cy="1168049"/>
            <a:chOff x="6799884" y="2599076"/>
            <a:chExt cx="4741326" cy="1528080"/>
          </a:xfrm>
        </p:grpSpPr>
        <p:cxnSp>
          <p:nvCxnSpPr>
            <p:cNvPr id="210" name="直接连接符 209"/>
            <p:cNvCxnSpPr>
              <a:stCxn id="213" idx="3"/>
              <a:endCxn id="215" idx="1"/>
            </p:cNvCxnSpPr>
            <p:nvPr/>
          </p:nvCxnSpPr>
          <p:spPr>
            <a:xfrm>
              <a:off x="8138983" y="3348583"/>
              <a:ext cx="2063128"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1" name="矩形 210"/>
            <p:cNvSpPr/>
            <p:nvPr/>
          </p:nvSpPr>
          <p:spPr>
            <a:xfrm>
              <a:off x="8404737" y="3236954"/>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smtClean="0">
                  <a:solidFill>
                    <a:schemeClr val="tx1"/>
                  </a:solidFill>
                  <a:latin typeface="Cambria" panose="02040503050406030204" pitchFamily="18" charset="0"/>
                  <a:ea typeface="Cambria" panose="02040503050406030204" pitchFamily="18" charset="0"/>
                </a:rPr>
                <a:t>SEPP</a:t>
              </a:r>
              <a:endParaRPr lang="zh-CN" altLang="en-US" sz="800" dirty="0">
                <a:solidFill>
                  <a:schemeClr val="tx1"/>
                </a:solidFill>
                <a:latin typeface="Cambria" panose="02040503050406030204" pitchFamily="18" charset="0"/>
              </a:endParaRPr>
            </a:p>
          </p:txBody>
        </p:sp>
        <p:sp>
          <p:nvSpPr>
            <p:cNvPr id="212" name="矩形 211"/>
            <p:cNvSpPr/>
            <p:nvPr/>
          </p:nvSpPr>
          <p:spPr>
            <a:xfrm>
              <a:off x="9310901" y="3236954"/>
              <a:ext cx="542925" cy="219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chemeClr val="tx1"/>
                  </a:solidFill>
                  <a:latin typeface="Cambria" panose="02040503050406030204" pitchFamily="18" charset="0"/>
                  <a:ea typeface="Cambria" panose="02040503050406030204" pitchFamily="18" charset="0"/>
                </a:rPr>
                <a:t>SEPP</a:t>
              </a:r>
              <a:endParaRPr lang="zh-CN" altLang="en-US" sz="800" dirty="0">
                <a:solidFill>
                  <a:schemeClr val="tx1"/>
                </a:solidFill>
                <a:latin typeface="Cambria" panose="02040503050406030204" pitchFamily="18" charset="0"/>
                <a:ea typeface="Cambria" panose="02040503050406030204" pitchFamily="18" charset="0"/>
              </a:endParaRPr>
            </a:p>
          </p:txBody>
        </p:sp>
        <p:sp>
          <p:nvSpPr>
            <p:cNvPr id="213" name="矩形 212"/>
            <p:cNvSpPr/>
            <p:nvPr/>
          </p:nvSpPr>
          <p:spPr>
            <a:xfrm>
              <a:off x="6799884" y="2973664"/>
              <a:ext cx="1339099" cy="7498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smtClean="0">
                  <a:solidFill>
                    <a:schemeClr val="tx1"/>
                  </a:solidFill>
                  <a:latin typeface="Cambria" panose="02040503050406030204" pitchFamily="18" charset="0"/>
                  <a:ea typeface="Cambria" panose="02040503050406030204" pitchFamily="18" charset="0"/>
                </a:rPr>
                <a:t>NWDAF/DCCF</a:t>
              </a:r>
            </a:p>
            <a:p>
              <a:pPr algn="ctr"/>
              <a:endParaRPr lang="en-US" altLang="zh-CN" sz="1050" dirty="0">
                <a:solidFill>
                  <a:schemeClr val="tx1"/>
                </a:solidFill>
                <a:latin typeface="Cambria" panose="02040503050406030204" pitchFamily="18" charset="0"/>
                <a:ea typeface="Cambria" panose="02040503050406030204" pitchFamily="18" charset="0"/>
              </a:endParaRPr>
            </a:p>
            <a:p>
              <a:pPr algn="ctr"/>
              <a:endParaRPr lang="zh-CN" altLang="en-US" sz="1050" dirty="0">
                <a:solidFill>
                  <a:schemeClr val="tx1"/>
                </a:solidFill>
                <a:latin typeface="Cambria" panose="02040503050406030204" pitchFamily="18" charset="0"/>
              </a:endParaRPr>
            </a:p>
          </p:txBody>
        </p:sp>
        <p:sp>
          <p:nvSpPr>
            <p:cNvPr id="214" name="文本框 213"/>
            <p:cNvSpPr txBox="1"/>
            <p:nvPr/>
          </p:nvSpPr>
          <p:spPr>
            <a:xfrm>
              <a:off x="6993925" y="3361036"/>
              <a:ext cx="914400" cy="31303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100" dirty="0" smtClean="0">
                  <a:solidFill>
                    <a:srgbClr val="FF0000"/>
                  </a:solidFill>
                </a:rPr>
                <a:t>XNF</a:t>
              </a:r>
              <a:endParaRPr lang="zh-CN" altLang="en-US" sz="1100" dirty="0">
                <a:solidFill>
                  <a:srgbClr val="FF0000"/>
                </a:solidFill>
              </a:endParaRPr>
            </a:p>
          </p:txBody>
        </p:sp>
        <p:sp>
          <p:nvSpPr>
            <p:cNvPr id="215" name="矩形 214"/>
            <p:cNvSpPr/>
            <p:nvPr/>
          </p:nvSpPr>
          <p:spPr>
            <a:xfrm>
              <a:off x="10202111" y="2973665"/>
              <a:ext cx="1339099" cy="7498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smtClean="0">
                  <a:solidFill>
                    <a:schemeClr val="tx1"/>
                  </a:solidFill>
                  <a:latin typeface="Cambria" panose="02040503050406030204" pitchFamily="18" charset="0"/>
                  <a:ea typeface="Cambria" panose="02040503050406030204" pitchFamily="18" charset="0"/>
                </a:rPr>
                <a:t>NWDAF/DCCF</a:t>
              </a:r>
            </a:p>
            <a:p>
              <a:pPr algn="ctr"/>
              <a:endParaRPr lang="en-US" altLang="zh-CN" sz="1050" dirty="0">
                <a:solidFill>
                  <a:schemeClr val="tx1"/>
                </a:solidFill>
                <a:latin typeface="Cambria" panose="02040503050406030204" pitchFamily="18" charset="0"/>
                <a:ea typeface="Cambria" panose="02040503050406030204" pitchFamily="18" charset="0"/>
              </a:endParaRPr>
            </a:p>
            <a:p>
              <a:pPr algn="ctr"/>
              <a:endParaRPr lang="zh-CN" altLang="en-US" sz="1050" dirty="0">
                <a:solidFill>
                  <a:schemeClr val="tx1"/>
                </a:solidFill>
                <a:latin typeface="Cambria" panose="02040503050406030204" pitchFamily="18" charset="0"/>
              </a:endParaRPr>
            </a:p>
          </p:txBody>
        </p:sp>
        <p:sp>
          <p:nvSpPr>
            <p:cNvPr id="216" name="文本框 215"/>
            <p:cNvSpPr txBox="1"/>
            <p:nvPr/>
          </p:nvSpPr>
          <p:spPr>
            <a:xfrm>
              <a:off x="10396152" y="3361037"/>
              <a:ext cx="914400" cy="31303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000">
                  <a:latin typeface="Cambria" panose="02040503050406030204" pitchFamily="18" charset="0"/>
                  <a:ea typeface="Cambria" panose="020405030504060302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100" dirty="0" smtClean="0">
                  <a:solidFill>
                    <a:srgbClr val="FF0000"/>
                  </a:solidFill>
                </a:rPr>
                <a:t>XNF</a:t>
              </a:r>
              <a:endParaRPr lang="zh-CN" altLang="en-US" sz="1100" dirty="0">
                <a:solidFill>
                  <a:srgbClr val="FF0000"/>
                </a:solidFill>
              </a:endParaRPr>
            </a:p>
          </p:txBody>
        </p:sp>
        <p:cxnSp>
          <p:nvCxnSpPr>
            <p:cNvPr id="217" name="直接连接符 216"/>
            <p:cNvCxnSpPr/>
            <p:nvPr/>
          </p:nvCxnSpPr>
          <p:spPr>
            <a:xfrm>
              <a:off x="9118771" y="2599076"/>
              <a:ext cx="516" cy="152808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18" name="文本框 217"/>
            <p:cNvSpPr txBox="1"/>
            <p:nvPr/>
          </p:nvSpPr>
          <p:spPr>
            <a:xfrm>
              <a:off x="8071153" y="2618511"/>
              <a:ext cx="1080000" cy="404750"/>
            </a:xfrm>
            <a:prstGeom prst="rect">
              <a:avLst/>
            </a:prstGeom>
            <a:noFill/>
          </p:spPr>
          <p:txBody>
            <a:bodyPr wrap="square" rtlCol="0">
              <a:spAutoFit/>
            </a:bodyPr>
            <a:lstStyle/>
            <a:p>
              <a:pPr algn="ctr"/>
              <a:r>
                <a:rPr lang="en-US" altLang="zh-CN" sz="1100" b="1" dirty="0" smtClean="0"/>
                <a:t>V-PLMN</a:t>
              </a:r>
              <a:endParaRPr lang="zh-CN" altLang="en-US" sz="1100" b="1" dirty="0"/>
            </a:p>
          </p:txBody>
        </p:sp>
        <p:sp>
          <p:nvSpPr>
            <p:cNvPr id="219" name="文本框 218"/>
            <p:cNvSpPr txBox="1"/>
            <p:nvPr/>
          </p:nvSpPr>
          <p:spPr>
            <a:xfrm>
              <a:off x="9116970" y="2618510"/>
              <a:ext cx="1080000" cy="404750"/>
            </a:xfrm>
            <a:prstGeom prst="rect">
              <a:avLst/>
            </a:prstGeom>
            <a:noFill/>
          </p:spPr>
          <p:txBody>
            <a:bodyPr wrap="square" rtlCol="0">
              <a:spAutoFit/>
            </a:bodyPr>
            <a:lstStyle/>
            <a:p>
              <a:pPr algn="ctr"/>
              <a:r>
                <a:rPr lang="en-US" altLang="zh-CN" sz="1100" b="1" dirty="0" smtClean="0"/>
                <a:t>H-PLMN</a:t>
              </a:r>
              <a:endParaRPr lang="zh-CN" altLang="en-US" sz="1100" b="1" dirty="0"/>
            </a:p>
          </p:txBody>
        </p:sp>
      </p:grpSp>
      <p:sp>
        <p:nvSpPr>
          <p:cNvPr id="65" name="文本框 64"/>
          <p:cNvSpPr txBox="1"/>
          <p:nvPr/>
        </p:nvSpPr>
        <p:spPr>
          <a:xfrm>
            <a:off x="153825" y="5511730"/>
            <a:ext cx="4246816" cy="769441"/>
          </a:xfrm>
          <a:prstGeom prst="rect">
            <a:avLst/>
          </a:prstGeom>
          <a:noFill/>
        </p:spPr>
        <p:txBody>
          <a:bodyPr wrap="square" rtlCol="0">
            <a:spAutoFit/>
          </a:bodyPr>
          <a:lstStyle>
            <a:defPPr>
              <a:defRPr lang="zh-CN"/>
            </a:defPPr>
            <a:lvl1pPr algn="ctr">
              <a:defRPr sz="1400" b="1"/>
            </a:lvl1pPr>
          </a:lstStyle>
          <a:p>
            <a:pPr marL="358775" indent="-358775" algn="l">
              <a:spcBef>
                <a:spcPct val="20000"/>
              </a:spcBef>
              <a:spcAft>
                <a:spcPts val="600"/>
              </a:spcAft>
              <a:buBlip>
                <a:blip r:embed="rId2"/>
              </a:buBlip>
            </a:pPr>
            <a:r>
              <a:rPr lang="en-US" altLang="zh-CN" sz="1100" dirty="0" smtClean="0">
                <a:latin typeface="Calibri" panose="020F0502020204030204" pitchFamily="34" charset="0"/>
                <a:ea typeface="微软雅黑" panose="020B0503020204020204" pitchFamily="34" charset="-122"/>
                <a:cs typeface="Calibri" panose="020F0502020204030204" pitchFamily="34" charset="0"/>
              </a:rPr>
              <a:t>Option 2</a:t>
            </a:r>
            <a:r>
              <a:rPr lang="en-US" altLang="zh-CN" sz="1100" dirty="0">
                <a:latin typeface="Calibri" panose="020F0502020204030204" pitchFamily="34" charset="0"/>
                <a:ea typeface="微软雅黑" panose="020B0503020204020204" pitchFamily="34" charset="-122"/>
                <a:cs typeface="Calibri" panose="020F0502020204030204" pitchFamily="34" charset="0"/>
              </a:rPr>
              <a:t>: </a:t>
            </a:r>
            <a:r>
              <a:rPr lang="en-US" altLang="zh-CN" sz="1100" b="0" dirty="0">
                <a:latin typeface="Calibri" panose="020F0502020204030204" pitchFamily="34" charset="0"/>
                <a:ea typeface="微软雅黑" panose="020B0503020204020204" pitchFamily="34" charset="-122"/>
                <a:cs typeface="Calibri" panose="020F0502020204030204" pitchFamily="34" charset="0"/>
              </a:rPr>
              <a:t>The NEF is enhanced to support the XNF's functionality. The V-NWAF/V-DCCF discovers the H-NEF through the V-NEF, and then the H-NEF sends the  subscription information to the H-NWAF or H-DCCF.</a:t>
            </a:r>
            <a:endParaRPr lang="zh-CN" altLang="en-US" sz="1100" b="0" dirty="0">
              <a:latin typeface="Calibri" panose="020F0502020204030204" pitchFamily="34" charset="0"/>
              <a:ea typeface="微软雅黑" panose="020B0503020204020204" pitchFamily="34" charset="-122"/>
              <a:cs typeface="Calibri" panose="020F0502020204030204" pitchFamily="34" charset="0"/>
            </a:endParaRPr>
          </a:p>
        </p:txBody>
      </p:sp>
      <p:sp>
        <p:nvSpPr>
          <p:cNvPr id="66" name="文本框 65"/>
          <p:cNvSpPr txBox="1"/>
          <p:nvPr/>
        </p:nvSpPr>
        <p:spPr>
          <a:xfrm>
            <a:off x="4610514" y="3462639"/>
            <a:ext cx="4246816" cy="600164"/>
          </a:xfrm>
          <a:prstGeom prst="rect">
            <a:avLst/>
          </a:prstGeom>
          <a:noFill/>
        </p:spPr>
        <p:txBody>
          <a:bodyPr wrap="square" rtlCol="0">
            <a:spAutoFit/>
          </a:bodyPr>
          <a:lstStyle>
            <a:defPPr>
              <a:defRPr lang="zh-CN"/>
            </a:defPPr>
            <a:lvl1pPr algn="ctr">
              <a:defRPr sz="1400" b="1"/>
            </a:lvl1pPr>
          </a:lstStyle>
          <a:p>
            <a:pPr marL="358775" indent="-358775" algn="l">
              <a:spcBef>
                <a:spcPct val="20000"/>
              </a:spcBef>
              <a:spcAft>
                <a:spcPts val="600"/>
              </a:spcAft>
              <a:buBlip>
                <a:blip r:embed="rId2"/>
              </a:buBlip>
            </a:pPr>
            <a:r>
              <a:rPr lang="en-US" altLang="zh-CN" sz="1100" dirty="0">
                <a:latin typeface="Calibri" panose="020F0502020204030204" pitchFamily="34" charset="0"/>
                <a:ea typeface="微软雅黑" panose="020B0503020204020204" pitchFamily="34" charset="-122"/>
                <a:cs typeface="Calibri" panose="020F0502020204030204" pitchFamily="34" charset="0"/>
              </a:rPr>
              <a:t>Option </a:t>
            </a:r>
            <a:r>
              <a:rPr lang="en-US" altLang="zh-CN" sz="1100" dirty="0" smtClean="0">
                <a:latin typeface="Calibri" panose="020F0502020204030204" pitchFamily="34" charset="0"/>
                <a:ea typeface="微软雅黑" panose="020B0503020204020204" pitchFamily="34" charset="-122"/>
                <a:cs typeface="Calibri" panose="020F0502020204030204" pitchFamily="34" charset="0"/>
              </a:rPr>
              <a:t>3: </a:t>
            </a:r>
            <a:r>
              <a:rPr lang="en-US" altLang="zh-CN" sz="1100" b="0" dirty="0">
                <a:latin typeface="Calibri" panose="020F0502020204030204" pitchFamily="34" charset="0"/>
                <a:ea typeface="微软雅黑" panose="020B0503020204020204" pitchFamily="34" charset="-122"/>
                <a:cs typeface="Calibri" panose="020F0502020204030204" pitchFamily="34" charset="0"/>
              </a:rPr>
              <a:t>Enhance the SEPP to support the XNF's functionality and enable the V-NWAF/V-DCCF to interact with the H-NWAF/H-DCCF through SEPP.</a:t>
            </a:r>
            <a:endParaRPr lang="zh-CN" altLang="en-US" sz="1100" b="0" dirty="0">
              <a:latin typeface="Calibri" panose="020F0502020204030204" pitchFamily="34" charset="0"/>
              <a:ea typeface="微软雅黑" panose="020B0503020204020204" pitchFamily="34" charset="-122"/>
              <a:cs typeface="Calibri" panose="020F0502020204030204" pitchFamily="34" charset="0"/>
            </a:endParaRPr>
          </a:p>
        </p:txBody>
      </p:sp>
      <p:sp>
        <p:nvSpPr>
          <p:cNvPr id="67" name="文本框 66"/>
          <p:cNvSpPr txBox="1"/>
          <p:nvPr/>
        </p:nvSpPr>
        <p:spPr>
          <a:xfrm>
            <a:off x="4739149" y="5511730"/>
            <a:ext cx="4246816" cy="769441"/>
          </a:xfrm>
          <a:prstGeom prst="rect">
            <a:avLst/>
          </a:prstGeom>
          <a:noFill/>
        </p:spPr>
        <p:txBody>
          <a:bodyPr wrap="square" rtlCol="0">
            <a:spAutoFit/>
          </a:bodyPr>
          <a:lstStyle>
            <a:defPPr>
              <a:defRPr lang="zh-CN"/>
            </a:defPPr>
            <a:lvl1pPr algn="ctr">
              <a:defRPr sz="1400" b="1"/>
            </a:lvl1pPr>
          </a:lstStyle>
          <a:p>
            <a:pPr marL="358775" indent="-358775" algn="l">
              <a:spcBef>
                <a:spcPct val="20000"/>
              </a:spcBef>
              <a:spcAft>
                <a:spcPts val="600"/>
              </a:spcAft>
              <a:buBlip>
                <a:blip r:embed="rId2"/>
              </a:buBlip>
            </a:pPr>
            <a:r>
              <a:rPr lang="en-US" altLang="zh-CN" sz="1100" dirty="0">
                <a:latin typeface="Calibri" panose="020F0502020204030204" pitchFamily="34" charset="0"/>
                <a:ea typeface="微软雅黑" panose="020B0503020204020204" pitchFamily="34" charset="-122"/>
                <a:cs typeface="Calibri" panose="020F0502020204030204" pitchFamily="34" charset="0"/>
              </a:rPr>
              <a:t>Option </a:t>
            </a:r>
            <a:r>
              <a:rPr lang="en-US" altLang="zh-CN" sz="1100" dirty="0" smtClean="0">
                <a:latin typeface="Calibri" panose="020F0502020204030204" pitchFamily="34" charset="0"/>
                <a:ea typeface="微软雅黑" panose="020B0503020204020204" pitchFamily="34" charset="-122"/>
                <a:cs typeface="Calibri" panose="020F0502020204030204" pitchFamily="34" charset="0"/>
              </a:rPr>
              <a:t>4: </a:t>
            </a:r>
            <a:r>
              <a:rPr lang="en-US" altLang="zh-CN" sz="1100" b="0" dirty="0">
                <a:latin typeface="Calibri" panose="020F0502020204030204" pitchFamily="34" charset="0"/>
                <a:ea typeface="微软雅黑" panose="020B0503020204020204" pitchFamily="34" charset="-122"/>
                <a:cs typeface="Calibri" panose="020F0502020204030204" pitchFamily="34" charset="0"/>
              </a:rPr>
              <a:t>Enhance the NWDAF/DCCF to support the XNF's functionality, the V-NWDAF/V-DCCF can directly discovers H-NWDAF or H-DCCF or H-NF for information subscription through existing mechanisms.</a:t>
            </a:r>
            <a:endParaRPr lang="zh-CN" altLang="en-US" sz="1100" b="0" dirty="0">
              <a:latin typeface="Calibri" panose="020F0502020204030204" pitchFamily="34" charset="0"/>
              <a:ea typeface="微软雅黑" panose="020B0503020204020204" pitchFamily="34" charset="-122"/>
              <a:cs typeface="Calibri" panose="020F0502020204030204" pitchFamily="34" charset="0"/>
            </a:endParaRPr>
          </a:p>
        </p:txBody>
      </p:sp>
      <p:sp>
        <p:nvSpPr>
          <p:cNvPr id="68" name="Content Placeholder 7"/>
          <p:cNvSpPr>
            <a:spLocks noGrp="1"/>
          </p:cNvSpPr>
          <p:nvPr/>
        </p:nvSpPr>
        <p:spPr>
          <a:xfrm>
            <a:off x="221495" y="1170735"/>
            <a:ext cx="8665210" cy="994477"/>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a:spcAft>
                <a:spcPts val="600"/>
              </a:spcAft>
            </a:pP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Support to introduce a central NF (i.e. XNF)’s functionality such as user consent checking, </a:t>
            </a:r>
            <a:r>
              <a:rPr lang="en-US" altLang="zh-CN" sz="1600" dirty="0">
                <a:latin typeface="Calibri" panose="020F0502020204030204" pitchFamily="34" charset="0"/>
                <a:ea typeface="微软雅黑" panose="020B0503020204020204" pitchFamily="34" charset="-122"/>
                <a:cs typeface="Calibri" panose="020F0502020204030204" pitchFamily="34" charset="0"/>
              </a:rPr>
              <a:t>data </a:t>
            </a: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anonymization/filtering etc. </a:t>
            </a:r>
          </a:p>
          <a:p>
            <a:pPr>
              <a:spcAft>
                <a:spcPts val="600"/>
              </a:spcAft>
            </a:pP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But there are 4 architecture options to implement the XNF as follows:</a:t>
            </a:r>
          </a:p>
        </p:txBody>
      </p:sp>
    </p:spTree>
    <p:extLst>
      <p:ext uri="{BB962C8B-B14F-4D97-AF65-F5344CB8AC3E}">
        <p14:creationId xmlns:p14="http://schemas.microsoft.com/office/powerpoint/2010/main" val="7634589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5"/>
          <p:cNvSpPr>
            <a:spLocks noGrp="1"/>
          </p:cNvSpPr>
          <p:nvPr>
            <p:ph type="title"/>
          </p:nvPr>
        </p:nvSpPr>
        <p:spPr>
          <a:xfrm>
            <a:off x="93927" y="83891"/>
            <a:ext cx="7511827" cy="1143000"/>
          </a:xfrm>
        </p:spPr>
        <p:txBody>
          <a:bodyPr/>
          <a:lstStyle/>
          <a:p>
            <a:pPr algn="l"/>
            <a:r>
              <a:rPr lang="en-US" altLang="de-DE" sz="2800" b="1" dirty="0" smtClean="0"/>
              <a:t>Pros/Cons</a:t>
            </a:r>
            <a:endParaRPr lang="en-US" altLang="de-DE" sz="2800" b="1" dirty="0"/>
          </a:p>
        </p:txBody>
      </p:sp>
      <p:graphicFrame>
        <p:nvGraphicFramePr>
          <p:cNvPr id="6" name="表格 5"/>
          <p:cNvGraphicFramePr>
            <a:graphicFrameLocks noGrp="1"/>
          </p:cNvGraphicFramePr>
          <p:nvPr>
            <p:extLst>
              <p:ext uri="{D42A27DB-BD31-4B8C-83A1-F6EECF244321}">
                <p14:modId xmlns:p14="http://schemas.microsoft.com/office/powerpoint/2010/main" val="1597594692"/>
              </p:ext>
            </p:extLst>
          </p:nvPr>
        </p:nvGraphicFramePr>
        <p:xfrm>
          <a:off x="205100" y="1320088"/>
          <a:ext cx="8776531" cy="4846320"/>
        </p:xfrm>
        <a:graphic>
          <a:graphicData uri="http://schemas.openxmlformats.org/drawingml/2006/table">
            <a:tbl>
              <a:tblPr firstRow="1" bandRow="1">
                <a:tableStyleId>{5C22544A-7EE6-4342-B048-85BDC9FD1C3A}</a:tableStyleId>
              </a:tblPr>
              <a:tblGrid>
                <a:gridCol w="863124"/>
                <a:gridCol w="922946"/>
                <a:gridCol w="3520867"/>
                <a:gridCol w="3469594"/>
              </a:tblGrid>
              <a:tr h="370840">
                <a:tc>
                  <a:txBody>
                    <a:bodyPr/>
                    <a:lstStyle/>
                    <a:p>
                      <a:pPr algn="ctr"/>
                      <a:r>
                        <a:rPr lang="en-US" altLang="zh-CN" sz="1200" dirty="0" smtClean="0"/>
                        <a:t>Option#</a:t>
                      </a:r>
                      <a:endParaRPr lang="zh-CN" altLang="en-US" sz="1200" dirty="0"/>
                    </a:p>
                  </a:txBody>
                  <a:tcPr/>
                </a:tc>
                <a:tc>
                  <a:txBody>
                    <a:bodyPr/>
                    <a:lstStyle/>
                    <a:p>
                      <a:r>
                        <a:rPr lang="en-US" altLang="zh-CN" sz="1200" dirty="0" smtClean="0"/>
                        <a:t>Introduce a new NF</a:t>
                      </a:r>
                      <a:endParaRPr lang="zh-CN" altLang="en-US" sz="1200" dirty="0"/>
                    </a:p>
                  </a:txBody>
                  <a:tcPr/>
                </a:tc>
                <a:tc>
                  <a:txBody>
                    <a:bodyPr/>
                    <a:lstStyle/>
                    <a:p>
                      <a:r>
                        <a:rPr lang="en-US" altLang="zh-CN" sz="1200" dirty="0" smtClean="0"/>
                        <a:t>Pros</a:t>
                      </a:r>
                      <a:endParaRPr lang="zh-CN" altLang="en-US" sz="1200" dirty="0"/>
                    </a:p>
                  </a:txBody>
                  <a:tcPr/>
                </a:tc>
                <a:tc>
                  <a:txBody>
                    <a:bodyPr/>
                    <a:lstStyle/>
                    <a:p>
                      <a:r>
                        <a:rPr lang="en-US" altLang="zh-CN" sz="1200" dirty="0" smtClean="0"/>
                        <a:t>Cons</a:t>
                      </a:r>
                      <a:endParaRPr lang="zh-CN" altLang="en-US" sz="1200" dirty="0"/>
                    </a:p>
                  </a:txBody>
                  <a:tcPr/>
                </a:tc>
              </a:tr>
              <a:tr h="370840">
                <a:tc>
                  <a:txBody>
                    <a:bodyPr/>
                    <a:lstStyle/>
                    <a:p>
                      <a:pPr algn="ctr"/>
                      <a:r>
                        <a:rPr lang="en-US" altLang="zh-CN" sz="1100" dirty="0" smtClean="0"/>
                        <a:t>1</a:t>
                      </a:r>
                      <a:endParaRPr lang="zh-CN" altLang="en-US" sz="1100" dirty="0"/>
                    </a:p>
                  </a:txBody>
                  <a:tcPr/>
                </a:tc>
                <a:tc>
                  <a:txBody>
                    <a:bodyPr/>
                    <a:lstStyle/>
                    <a:p>
                      <a:r>
                        <a:rPr lang="en-US" altLang="zh-CN" sz="1100" dirty="0" smtClean="0"/>
                        <a:t>YES</a:t>
                      </a:r>
                      <a:endParaRPr lang="zh-CN" altLang="en-US" sz="1100" dirty="0"/>
                    </a:p>
                  </a:txBody>
                  <a:tcPr/>
                </a:tc>
                <a:tc>
                  <a:txBody>
                    <a:bodyPr/>
                    <a:lstStyle/>
                    <a:p>
                      <a:endParaRPr lang="zh-CN" altLang="en-US" sz="1100" dirty="0"/>
                    </a:p>
                  </a:txBody>
                  <a:tcPr/>
                </a:tc>
                <a:tc>
                  <a:txBody>
                    <a:bodyPr/>
                    <a:lstStyle/>
                    <a:p>
                      <a:r>
                        <a:rPr lang="en-US" altLang="zh-CN" sz="1100" dirty="0" smtClean="0"/>
                        <a:t>The functionality of the new NF is simple and single, and the</a:t>
                      </a:r>
                      <a:r>
                        <a:rPr lang="en-US" altLang="zh-CN" sz="1100" baseline="0" dirty="0" smtClean="0"/>
                        <a:t> introduce of the </a:t>
                      </a:r>
                      <a:r>
                        <a:rPr lang="en-US" altLang="zh-CN" sz="1100" dirty="0" smtClean="0"/>
                        <a:t>new NF will enhance the complexity of the network data analytics architecture. </a:t>
                      </a:r>
                      <a:endParaRPr lang="zh-CN" altLang="en-US" sz="1100" dirty="0"/>
                    </a:p>
                  </a:txBody>
                  <a:tcPr/>
                </a:tc>
              </a:tr>
              <a:tr h="370840">
                <a:tc>
                  <a:txBody>
                    <a:bodyPr/>
                    <a:lstStyle/>
                    <a:p>
                      <a:pPr algn="ctr"/>
                      <a:r>
                        <a:rPr lang="en-US" altLang="zh-CN" sz="1100" dirty="0" smtClean="0"/>
                        <a:t>2</a:t>
                      </a:r>
                      <a:endParaRPr lang="zh-CN" altLang="en-US" sz="1100" dirty="0"/>
                    </a:p>
                  </a:txBody>
                  <a:tcPr/>
                </a:tc>
                <a:tc>
                  <a:txBody>
                    <a:bodyPr/>
                    <a:lstStyle/>
                    <a:p>
                      <a:r>
                        <a:rPr lang="en-US" altLang="zh-CN" sz="1100" dirty="0" smtClean="0"/>
                        <a:t>NO</a:t>
                      </a:r>
                      <a:endParaRPr lang="zh-CN" altLang="en-US" sz="1100" dirty="0"/>
                    </a:p>
                  </a:txBody>
                  <a:tcPr/>
                </a:tc>
                <a:tc>
                  <a:txBody>
                    <a:bodyPr/>
                    <a:lstStyle/>
                    <a:p>
                      <a:endParaRPr lang="zh-CN" altLang="en-US" sz="1100" dirty="0"/>
                    </a:p>
                  </a:txBody>
                  <a:tcPr/>
                </a:tc>
                <a:tc>
                  <a:txBody>
                    <a:bodyPr/>
                    <a:lstStyle/>
                    <a:p>
                      <a:r>
                        <a:rPr lang="en-US" altLang="zh-CN" sz="1100" dirty="0" smtClean="0"/>
                        <a:t>The NEF is used for the information exposure to the application</a:t>
                      </a:r>
                      <a:r>
                        <a:rPr lang="en-US" altLang="zh-CN" sz="1100" baseline="0" dirty="0" smtClean="0"/>
                        <a:t> provider but not 5GC NF in another PLMN. So it is not suitable to enhance the NEF.</a:t>
                      </a:r>
                      <a:endParaRPr lang="zh-CN" altLang="en-US" sz="1100" dirty="0"/>
                    </a:p>
                  </a:txBody>
                  <a:tcPr/>
                </a:tc>
              </a:tr>
              <a:tr h="370840">
                <a:tc>
                  <a:txBody>
                    <a:bodyPr/>
                    <a:lstStyle/>
                    <a:p>
                      <a:pPr algn="ctr"/>
                      <a:r>
                        <a:rPr lang="en-US" altLang="zh-CN" sz="1100" dirty="0" smtClean="0"/>
                        <a:t>3</a:t>
                      </a:r>
                      <a:endParaRPr lang="zh-CN" altLang="en-US" sz="1100" dirty="0"/>
                    </a:p>
                  </a:txBody>
                  <a:tcPr/>
                </a:tc>
                <a:tc>
                  <a:txBody>
                    <a:bodyPr/>
                    <a:lstStyle/>
                    <a:p>
                      <a:r>
                        <a:rPr lang="en-US" altLang="zh-CN" sz="1100" dirty="0" smtClean="0"/>
                        <a:t>NO</a:t>
                      </a:r>
                      <a:endParaRPr lang="zh-CN" altLang="en-US" sz="1100" dirty="0"/>
                    </a:p>
                  </a:txBody>
                  <a:tcPr/>
                </a:tc>
                <a:tc>
                  <a:txBody>
                    <a:bodyPr/>
                    <a:lstStyle/>
                    <a:p>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mn-lt"/>
                          <a:ea typeface="+mn-ea"/>
                          <a:cs typeface="+mn-cs"/>
                        </a:rPr>
                        <a:t>Though the SEPP enables the interconnect between 5G networks from different PLMNs. However, the SEPP is more security related.</a:t>
                      </a:r>
                      <a:r>
                        <a:rPr lang="en-US" altLang="zh-CN" sz="1100" kern="1200" baseline="0" dirty="0" smtClean="0">
                          <a:solidFill>
                            <a:schemeClr val="dk1"/>
                          </a:solidFill>
                          <a:latin typeface="+mn-lt"/>
                          <a:ea typeface="+mn-ea"/>
                          <a:cs typeface="+mn-cs"/>
                        </a:rPr>
                        <a:t> In addition to the </a:t>
                      </a:r>
                      <a:r>
                        <a:rPr lang="en-US" altLang="zh-CN" sz="1100" kern="1200" dirty="0" smtClean="0">
                          <a:solidFill>
                            <a:schemeClr val="dk1"/>
                          </a:solidFill>
                          <a:latin typeface="+mn-lt"/>
                          <a:ea typeface="+mn-ea"/>
                          <a:cs typeface="+mn-cs"/>
                        </a:rPr>
                        <a:t>security related requirement (e.g. user consent</a:t>
                      </a:r>
                      <a:r>
                        <a:rPr lang="en-US" altLang="zh-CN" sz="1100" kern="1200" baseline="0" dirty="0" smtClean="0">
                          <a:solidFill>
                            <a:schemeClr val="dk1"/>
                          </a:solidFill>
                          <a:latin typeface="+mn-lt"/>
                          <a:ea typeface="+mn-ea"/>
                          <a:cs typeface="+mn-cs"/>
                        </a:rPr>
                        <a:t> checking, data </a:t>
                      </a:r>
                      <a:r>
                        <a:rPr lang="en-US" altLang="zh-CN" sz="1100" dirty="0" smtClean="0">
                          <a:latin typeface="Calibri" panose="020F0502020204030204" pitchFamily="34" charset="0"/>
                          <a:ea typeface="微软雅黑" panose="020B0503020204020204" pitchFamily="34" charset="-122"/>
                          <a:cs typeface="Calibri" panose="020F0502020204030204" pitchFamily="34" charset="0"/>
                        </a:rPr>
                        <a:t>anonymization</a:t>
                      </a:r>
                      <a:r>
                        <a:rPr lang="en-US" altLang="zh-CN" sz="1100" kern="1200" dirty="0" smtClean="0">
                          <a:solidFill>
                            <a:schemeClr val="dk1"/>
                          </a:solidFill>
                          <a:latin typeface="+mn-lt"/>
                          <a:ea typeface="+mn-ea"/>
                          <a:cs typeface="+mn-cs"/>
                        </a:rPr>
                        <a:t>), others requirements (e.g. data/analytics type</a:t>
                      </a:r>
                      <a:r>
                        <a:rPr lang="en-US" altLang="zh-CN" sz="1100" kern="1200" baseline="0" dirty="0" smtClean="0">
                          <a:solidFill>
                            <a:schemeClr val="dk1"/>
                          </a:solidFill>
                          <a:latin typeface="+mn-lt"/>
                          <a:ea typeface="+mn-ea"/>
                          <a:cs typeface="+mn-cs"/>
                        </a:rPr>
                        <a:t> checking or</a:t>
                      </a:r>
                      <a:r>
                        <a:rPr lang="en-US" altLang="zh-CN" sz="1100" kern="1200" dirty="0" smtClean="0">
                          <a:solidFill>
                            <a:schemeClr val="dk1"/>
                          </a:solidFill>
                          <a:latin typeface="+mn-lt"/>
                          <a:ea typeface="+mn-ea"/>
                          <a:cs typeface="+mn-cs"/>
                        </a:rPr>
                        <a:t> filtering,</a:t>
                      </a:r>
                      <a:r>
                        <a:rPr lang="en-US" altLang="zh-CN" sz="1100" kern="1200" baseline="0" dirty="0" smtClean="0">
                          <a:solidFill>
                            <a:schemeClr val="dk1"/>
                          </a:solidFill>
                          <a:latin typeface="+mn-lt"/>
                          <a:ea typeface="+mn-ea"/>
                          <a:cs typeface="+mn-cs"/>
                        </a:rPr>
                        <a:t> minimization of signaling because of data/analytics exchange</a:t>
                      </a:r>
                      <a:r>
                        <a:rPr lang="en-US" altLang="zh-CN" sz="1100" kern="1200" dirty="0" smtClean="0">
                          <a:solidFill>
                            <a:schemeClr val="dk1"/>
                          </a:solidFill>
                          <a:latin typeface="+mn-lt"/>
                          <a:ea typeface="+mn-ea"/>
                          <a:cs typeface="+mn-cs"/>
                        </a:rPr>
                        <a:t>) are</a:t>
                      </a:r>
                      <a:r>
                        <a:rPr lang="en-US" altLang="zh-CN" sz="1100" kern="1200" baseline="0" dirty="0" smtClean="0">
                          <a:solidFill>
                            <a:schemeClr val="dk1"/>
                          </a:solidFill>
                          <a:latin typeface="+mn-lt"/>
                          <a:ea typeface="+mn-ea"/>
                          <a:cs typeface="+mn-cs"/>
                        </a:rPr>
                        <a:t> also needed, so </a:t>
                      </a:r>
                      <a:r>
                        <a:rPr lang="en-US" altLang="zh-CN" sz="1100" baseline="0" dirty="0" smtClean="0"/>
                        <a:t>it is also not suitable to enhance the SEEP.</a:t>
                      </a:r>
                      <a:endParaRPr lang="zh-CN" altLang="en-US" sz="1100" dirty="0" smtClean="0"/>
                    </a:p>
                  </a:txBody>
                  <a:tcPr/>
                </a:tc>
              </a:tr>
              <a:tr h="370840">
                <a:tc>
                  <a:txBody>
                    <a:bodyPr/>
                    <a:lstStyle/>
                    <a:p>
                      <a:pPr algn="ctr"/>
                      <a:r>
                        <a:rPr lang="en-US" altLang="zh-CN" sz="1100" dirty="0" smtClean="0"/>
                        <a:t>4</a:t>
                      </a:r>
                      <a:endParaRPr lang="zh-CN" altLang="en-US" sz="1100" dirty="0"/>
                    </a:p>
                  </a:txBody>
                  <a:tcPr/>
                </a:tc>
                <a:tc>
                  <a:txBody>
                    <a:bodyPr/>
                    <a:lstStyle/>
                    <a:p>
                      <a:r>
                        <a:rPr lang="en-US" altLang="zh-CN" sz="1100" dirty="0" smtClean="0"/>
                        <a:t>NO</a:t>
                      </a:r>
                      <a:endParaRPr lang="zh-CN" altLang="en-US" sz="1100" dirty="0"/>
                    </a:p>
                  </a:txBody>
                  <a:tcPr/>
                </a:tc>
                <a:tc>
                  <a:txBody>
                    <a:bodyPr/>
                    <a:lstStyle/>
                    <a:p>
                      <a:r>
                        <a:rPr lang="en-US" altLang="zh-CN" sz="1100" dirty="0" smtClean="0"/>
                        <a:t>Currently,</a:t>
                      </a:r>
                      <a:r>
                        <a:rPr lang="en-US" altLang="zh-CN" sz="1100" baseline="0" dirty="0" smtClean="0"/>
                        <a:t> NWDAF/DCCF has already supported to collect or provide information (including analytics, or raw data if SA3/GSMA is confirmed), so it is suitable to enhance the NWDAF/DCCF to support </a:t>
                      </a:r>
                      <a:r>
                        <a:rPr lang="en-US" altLang="zh-CN" sz="1100" dirty="0" smtClean="0">
                          <a:latin typeface="Calibri" panose="020F0502020204030204" pitchFamily="34" charset="0"/>
                          <a:ea typeface="微软雅黑" panose="020B0503020204020204" pitchFamily="34" charset="-122"/>
                          <a:cs typeface="Calibri" panose="020F0502020204030204" pitchFamily="34" charset="0"/>
                        </a:rPr>
                        <a:t>user consent checking, anonymization/filtering before</a:t>
                      </a:r>
                      <a:r>
                        <a:rPr lang="en-US" altLang="zh-CN" sz="1100" baseline="0" dirty="0" smtClean="0">
                          <a:latin typeface="Calibri" panose="020F0502020204030204" pitchFamily="34" charset="0"/>
                          <a:ea typeface="微软雅黑" panose="020B0503020204020204" pitchFamily="34" charset="-122"/>
                          <a:cs typeface="Calibri" panose="020F0502020204030204" pitchFamily="34" charset="0"/>
                        </a:rPr>
                        <a:t> the information exchange in roaming scenario. </a:t>
                      </a:r>
                    </a:p>
                    <a:p>
                      <a:r>
                        <a:rPr lang="en-US" altLang="zh-CN" sz="1100" baseline="0" dirty="0" smtClean="0">
                          <a:latin typeface="Calibri" panose="020F0502020204030204" pitchFamily="34" charset="0"/>
                          <a:ea typeface="微软雅黑" panose="020B0503020204020204" pitchFamily="34" charset="-122"/>
                          <a:cs typeface="Calibri" panose="020F0502020204030204" pitchFamily="34" charset="0"/>
                        </a:rPr>
                        <a:t>On the other hand, if only analytics exchange between two PLMNs is allowed, the analytics related signaling will be not massive, so only NWDAF’s enhancement is needed, no DCCF enhancement is needed.</a:t>
                      </a:r>
                      <a:endParaRPr lang="zh-CN" altLang="en-US" sz="1100" dirty="0"/>
                    </a:p>
                  </a:txBody>
                  <a:tcPr/>
                </a:tc>
                <a:tc>
                  <a:txBody>
                    <a:bodyPr/>
                    <a:lstStyle/>
                    <a:p>
                      <a:r>
                        <a:rPr lang="en-US" altLang="zh-CN" sz="1100" dirty="0" smtClean="0"/>
                        <a:t>The functionality of the NWDAF/DCCF becomes more complex.</a:t>
                      </a:r>
                      <a:endParaRPr lang="zh-CN" altLang="en-US" sz="1100" dirty="0"/>
                    </a:p>
                  </a:txBody>
                  <a:tcPr/>
                </a:tc>
              </a:tr>
            </a:tbl>
          </a:graphicData>
        </a:graphic>
      </p:graphicFrame>
    </p:spTree>
    <p:extLst>
      <p:ext uri="{BB962C8B-B14F-4D97-AF65-F5344CB8AC3E}">
        <p14:creationId xmlns:p14="http://schemas.microsoft.com/office/powerpoint/2010/main" val="93689610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388" y="83891"/>
            <a:ext cx="7112000" cy="1143000"/>
          </a:xfrm>
        </p:spPr>
        <p:txBody>
          <a:bodyPr/>
          <a:lstStyle/>
          <a:p>
            <a:pPr algn="l"/>
            <a:r>
              <a:rPr lang="en-US" altLang="de-DE" sz="2800" b="1" dirty="0" smtClean="0"/>
              <a:t>Proposal</a:t>
            </a:r>
            <a:endParaRPr lang="en-US" altLang="de-DE" sz="2800" b="1" dirty="0"/>
          </a:p>
        </p:txBody>
      </p:sp>
      <p:sp>
        <p:nvSpPr>
          <p:cNvPr id="7" name="Content Placeholder 7"/>
          <p:cNvSpPr>
            <a:spLocks noGrp="1"/>
          </p:cNvSpPr>
          <p:nvPr/>
        </p:nvSpPr>
        <p:spPr>
          <a:xfrm>
            <a:off x="294640" y="1285875"/>
            <a:ext cx="8665210" cy="5173980"/>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a:spcAft>
                <a:spcPts val="600"/>
              </a:spcAft>
            </a:pP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It is proposed to select the </a:t>
            </a:r>
            <a:r>
              <a:rPr lang="en-US" altLang="zh-CN" sz="1600" b="1" dirty="0" smtClean="0">
                <a:latin typeface="Calibri" panose="020F0502020204030204" pitchFamily="34" charset="0"/>
                <a:ea typeface="微软雅黑" panose="020B0503020204020204" pitchFamily="34" charset="-122"/>
                <a:cs typeface="Calibri" panose="020F0502020204030204" pitchFamily="34" charset="0"/>
              </a:rPr>
              <a:t>Option 4</a:t>
            </a:r>
            <a:r>
              <a:rPr lang="en-US" altLang="zh-CN" sz="1600" dirty="0" smtClean="0">
                <a:latin typeface="Calibri" panose="020F0502020204030204" pitchFamily="34" charset="0"/>
                <a:ea typeface="微软雅黑" panose="020B0503020204020204" pitchFamily="34" charset="-122"/>
                <a:cs typeface="Calibri" panose="020F0502020204030204" pitchFamily="34" charset="0"/>
              </a:rPr>
              <a:t> as baseline for the information exchange architecture in roaming scenario.</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535</Words>
  <Application>Microsoft Office PowerPoint</Application>
  <PresentationFormat>全屏显示(4:3)</PresentationFormat>
  <Paragraphs>74</Paragraphs>
  <Slides>5</Slides>
  <Notes>3</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5</vt:i4>
      </vt:variant>
    </vt:vector>
  </HeadingPairs>
  <TitlesOfParts>
    <vt:vector size="14" baseType="lpstr">
      <vt:lpstr>맑은 고딕</vt:lpstr>
      <vt:lpstr>宋体</vt:lpstr>
      <vt:lpstr>微软雅黑</vt:lpstr>
      <vt:lpstr>Arial</vt:lpstr>
      <vt:lpstr>Calibri</vt:lpstr>
      <vt:lpstr>Cambria</vt:lpstr>
      <vt:lpstr>Times New Roman</vt:lpstr>
      <vt:lpstr>Office Theme</vt:lpstr>
      <vt:lpstr>1_Office Theme</vt:lpstr>
      <vt:lpstr>Discussion on the information exchange architecture between two PLMNs</vt:lpstr>
      <vt:lpstr>Background: Architecture principles for KI#3</vt:lpstr>
      <vt:lpstr>Architecture options</vt:lpstr>
      <vt:lpstr>Pros/Cons</vt:lpstr>
      <vt:lpstr>Proposal</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HWr00</cp:lastModifiedBy>
  <cp:revision>2020</cp:revision>
  <dcterms:created xsi:type="dcterms:W3CDTF">2008-08-30T09:32:00Z</dcterms:created>
  <dcterms:modified xsi:type="dcterms:W3CDTF">2022-09-30T09:19:16Z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(3)J2YHF6a87F6SWFI5ufPWvlurRBOH+NPReK7ESbANvOwB01LfcA0E2vRHgC2rPp8wUhCkW5iq
Cmy8RAJleQu1l9Ut+ani+W3N8kF/16bch0/Ip8wG4478T5HwhBl9gJdtRxiR8jI/rXH+qKIq
I+iNCmiZFVWn6vtgjpojt+qR8FRn4J4i/AW1G/09N1mVR/lsl7dUlZN2DpXguBu0SojT85Yj
Ph82tzuZADWmioonbS</vt:lpwstr>
  </property>
  <property fmtid="{D5CDD505-2E9C-101B-9397-08002B2CF9AE}" pid="9" name="_2015_ms_pID_7253431">
    <vt:lpwstr>rINe3afoyPpR6wRdRVNC/y6AL1eua1fOxBmnzR89saOSDvaaA9bqBQ
ZuGSz0SU/Hp2X9xigTh9B0IQEafRp9NCHR0cCWdmD3ptSIg7VuSkj6FjqkW/gyQkiLxERHXe
Ham0dC0wOuwzN55mL5sM0BBbgKyram+9hqrBkbHBpDtwATpZqmP1RqKu+XFjIttRjDSFVPo6
hFZkAzSGj/tCaedvR/ulK0eSuKlb83TT/9oV</vt:lpwstr>
  </property>
  <property fmtid="{D5CDD505-2E9C-101B-9397-08002B2CF9AE}" pid="10" name="_2015_ms_pID_7253432">
    <vt:lpwstr>hw==</vt:lpwstr>
  </property>
  <property fmtid="{D5CDD505-2E9C-101B-9397-08002B2CF9AE}" pid="11" name="ContentTypeId">
    <vt:lpwstr>0x01010000A41F864BF9E047AC9D98AA3A92DCA2</vt:lpwstr>
  </property>
  <property fmtid="{D5CDD505-2E9C-101B-9397-08002B2CF9AE}" pid="12" name="ICV">
    <vt:lpwstr>C18C3D4B075045E7AF5A125C29C4007C</vt:lpwstr>
  </property>
  <property fmtid="{D5CDD505-2E9C-101B-9397-08002B2CF9AE}" pid="13" name="KSOProductBuildVer">
    <vt:lpwstr>2052-11.8.2.10912</vt:lpwstr>
  </property>
  <property fmtid="{D5CDD505-2E9C-101B-9397-08002B2CF9AE}" pid="14" name="_readonly">
    <vt:lpwstr/>
  </property>
  <property fmtid="{D5CDD505-2E9C-101B-9397-08002B2CF9AE}" pid="15" name="_change">
    <vt:lpwstr/>
  </property>
  <property fmtid="{D5CDD505-2E9C-101B-9397-08002B2CF9AE}" pid="16" name="_full-control">
    <vt:lpwstr/>
  </property>
  <property fmtid="{D5CDD505-2E9C-101B-9397-08002B2CF9AE}" pid="17" name="sflag">
    <vt:lpwstr>1663548342</vt:lpwstr>
  </property>
</Properties>
</file>